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8"/>
  </p:sldMasterIdLst>
  <p:sldIdLst>
    <p:sldId id="256" r:id="rId19"/>
    <p:sldId id="257" r:id="rId20"/>
    <p:sldId id="264" r:id="rId21"/>
    <p:sldId id="262" r:id="rId22"/>
    <p:sldId id="265" r:id="rId23"/>
    <p:sldId id="263" r:id="rId24"/>
    <p:sldId id="270" r:id="rId25"/>
    <p:sldId id="268" r:id="rId26"/>
    <p:sldId id="266" r:id="rId27"/>
    <p:sldId id="267" r:id="rId28"/>
    <p:sldId id="269" r:id="rId29"/>
    <p:sldId id="271" r:id="rId30"/>
    <p:sldId id="273" r:id="rId31"/>
    <p:sldId id="272" r:id="rId32"/>
    <p:sldId id="295" r:id="rId33"/>
    <p:sldId id="274" r:id="rId34"/>
    <p:sldId id="281" r:id="rId35"/>
    <p:sldId id="282" r:id="rId36"/>
    <p:sldId id="283" r:id="rId37"/>
    <p:sldId id="285" r:id="rId38"/>
    <p:sldId id="286" r:id="rId39"/>
    <p:sldId id="287" r:id="rId40"/>
    <p:sldId id="296" r:id="rId41"/>
    <p:sldId id="288" r:id="rId42"/>
    <p:sldId id="275" r:id="rId43"/>
    <p:sldId id="276" r:id="rId44"/>
    <p:sldId id="277" r:id="rId45"/>
    <p:sldId id="278" r:id="rId46"/>
    <p:sldId id="279" r:id="rId47"/>
    <p:sldId id="280" r:id="rId48"/>
    <p:sldId id="284" r:id="rId49"/>
    <p:sldId id="289" r:id="rId50"/>
    <p:sldId id="290" r:id="rId51"/>
    <p:sldId id="291" r:id="rId52"/>
    <p:sldId id="292" r:id="rId53"/>
    <p:sldId id="293" r:id="rId54"/>
    <p:sldId id="294" r:id="rId55"/>
    <p:sldId id="261" r:id="rId56"/>
  </p:sldIdLst>
  <p:sldSz cx="182880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5B95"/>
    <a:srgbClr val="565755"/>
    <a:srgbClr val="2884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70" autoAdjust="0"/>
    <p:restoredTop sz="94660"/>
  </p:normalViewPr>
  <p:slideViewPr>
    <p:cSldViewPr snapToGrid="0">
      <p:cViewPr varScale="1">
        <p:scale>
          <a:sx n="75" d="100"/>
          <a:sy n="75" d="100"/>
        </p:scale>
        <p:origin x="28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slideMaster" Target="slideMasters/slideMaster1.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11.xml"/><Relationship Id="rId11" Type="http://schemas.openxmlformats.org/officeDocument/2006/relationships/customXml" Target="../customXml/item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viewProps" Target="viewProps.xml"/><Relationship Id="rId5" Type="http://schemas.openxmlformats.org/officeDocument/2006/relationships/customXml" Target="../customXml/item5.xml"/><Relationship Id="rId19" Type="http://schemas.openxmlformats.org/officeDocument/2006/relationships/slide" Target="slides/slide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8" Type="http://schemas.openxmlformats.org/officeDocument/2006/relationships/customXml" Target="../customXml/item8.xml"/><Relationship Id="rId51" Type="http://schemas.openxmlformats.org/officeDocument/2006/relationships/slide" Target="slides/slide33.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theme" Target="theme/theme1.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presProps" Target="presProps.xml"/><Relationship Id="rId10" Type="http://schemas.openxmlformats.org/officeDocument/2006/relationships/customXml" Target="../customXml/item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customXml" Target="../../customXml/item3.xml"/><Relationship Id="rId7" Type="http://schemas.openxmlformats.org/officeDocument/2006/relationships/image" Target="../media/image4.png"/><Relationship Id="rId2" Type="http://schemas.openxmlformats.org/officeDocument/2006/relationships/customXml" Target="../../customXml/item12.xml"/><Relationship Id="rId1" Type="http://schemas.openxmlformats.org/officeDocument/2006/relationships/customXml" Target="../../customXml/item7.xml"/><Relationship Id="rId6" Type="http://schemas.openxmlformats.org/officeDocument/2006/relationships/image" Target="../media/image3.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customXml" Target="../../customXml/item11.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customXml" Target="../../customXml/item1.xml"/><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customXml/item4.xml"/><Relationship Id="rId7" Type="http://schemas.openxmlformats.org/officeDocument/2006/relationships/image" Target="../media/image15.png"/><Relationship Id="rId2" Type="http://schemas.openxmlformats.org/officeDocument/2006/relationships/customXml" Target="../../customXml/item2.xml"/><Relationship Id="rId1" Type="http://schemas.openxmlformats.org/officeDocument/2006/relationships/customXml" Target="../../customXml/item13.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customXml/item17.xml"/><Relationship Id="rId7" Type="http://schemas.openxmlformats.org/officeDocument/2006/relationships/image" Target="../media/image15.png"/><Relationship Id="rId2" Type="http://schemas.openxmlformats.org/officeDocument/2006/relationships/customXml" Target="../../customXml/item10.xml"/><Relationship Id="rId1" Type="http://schemas.openxmlformats.org/officeDocument/2006/relationships/customXml" Target="../../customXml/item14.xml"/><Relationship Id="rId6" Type="http://schemas.openxmlformats.org/officeDocument/2006/relationships/image" Target="../media/image14.png"/><Relationship Id="rId5" Type="http://schemas.openxmlformats.org/officeDocument/2006/relationships/image" Target="../media/image17.jp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p:spTree>
      <p:nvGrpSpPr>
        <p:cNvPr id="1" name=""/>
        <p:cNvGrpSpPr/>
        <p:nvPr/>
      </p:nvGrpSpPr>
      <p:grpSpPr>
        <a:xfrm>
          <a:off x="0" y="0"/>
          <a:ext cx="0" cy="0"/>
          <a:chOff x="0" y="0"/>
          <a:chExt cx="0" cy="0"/>
        </a:xfrm>
      </p:grpSpPr>
      <p:pic>
        <p:nvPicPr>
          <p:cNvPr id="18" name="Imagem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1012508" y="4122782"/>
            <a:ext cx="13716000" cy="2407558"/>
          </a:xfrm>
          <a:prstGeom prst="rect">
            <a:avLst/>
          </a:prstGeom>
        </p:spPr>
        <p:txBody>
          <a:bodyPr anchor="t">
            <a:noAutofit/>
          </a:bodyPr>
          <a:lstStyle>
            <a:lvl1pPr algn="l">
              <a:lnSpc>
                <a:spcPts val="9200"/>
              </a:lnSpc>
              <a:defRPr sz="9200" cap="all" baseline="0">
                <a:solidFill>
                  <a:srgbClr val="23755A"/>
                </a:solidFill>
                <a:latin typeface="Calibri Bold" panose="020F0702030404030204" pitchFamily="34" charset="0"/>
                <a:cs typeface="Calibri Bold" panose="020F0702030404030204" pitchFamily="34" charset="0"/>
              </a:defRPr>
            </a:lvl1pPr>
          </a:lstStyle>
          <a:p>
            <a:r>
              <a:rPr lang="en-US" dirty="0" err="1"/>
              <a:t>Título</a:t>
            </a:r>
            <a:r>
              <a:rPr lang="en-US" dirty="0"/>
              <a:t> da palestra</a:t>
            </a:r>
            <a:br>
              <a:rPr lang="en-US" dirty="0"/>
            </a:br>
            <a:r>
              <a:rPr lang="en-US" dirty="0"/>
              <a:t>teste </a:t>
            </a:r>
            <a:r>
              <a:rPr lang="en-US" dirty="0" err="1"/>
              <a:t>preenchimento</a:t>
            </a:r>
            <a:endParaRPr lang="en-US" dirty="0"/>
          </a:p>
        </p:txBody>
      </p:sp>
      <p:pic>
        <p:nvPicPr>
          <p:cNvPr id="8" name="Imagem 7"/>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1035368" y="678647"/>
            <a:ext cx="8343712" cy="2135990"/>
          </a:xfrm>
          <a:prstGeom prst="rect">
            <a:avLst/>
          </a:prstGeom>
        </p:spPr>
      </p:pic>
      <p:pic>
        <p:nvPicPr>
          <p:cNvPr id="11" name="Imagem 10"/>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16554676" y="9109915"/>
            <a:ext cx="1225590" cy="965152"/>
          </a:xfrm>
          <a:prstGeom prst="rect">
            <a:avLst/>
          </a:prstGeom>
        </p:spPr>
      </p:pic>
      <p:pic>
        <p:nvPicPr>
          <p:cNvPr id="12" name="Imagem 11"/>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16617486" y="7124700"/>
            <a:ext cx="1006194" cy="1628776"/>
          </a:xfrm>
          <a:prstGeom prst="rect">
            <a:avLst/>
          </a:prstGeom>
        </p:spPr>
      </p:pic>
      <p:pic>
        <p:nvPicPr>
          <p:cNvPr id="13" name="Imagem 12"/>
          <p:cNvPicPr>
            <a:picLocks noChangeAspect="1"/>
          </p:cNvPicPr>
          <p:nvPr userDrawn="1"/>
        </p:nvPicPr>
        <p:blipFill rotWithShape="1">
          <a:blip r:embed="rId9" cstate="print">
            <a:extLst>
              <a:ext uri="{28A0092B-C50C-407E-A947-70E740481C1C}">
                <a14:useLocalDpi xmlns:a14="http://schemas.microsoft.com/office/drawing/2010/main" val="0"/>
              </a:ext>
            </a:extLst>
          </a:blip>
          <a:srcRect b="2092"/>
          <a:stretch/>
        </p:blipFill>
        <p:spPr>
          <a:xfrm>
            <a:off x="0" y="7562497"/>
            <a:ext cx="1350090" cy="445648"/>
          </a:xfrm>
          <a:prstGeom prst="rect">
            <a:avLst/>
          </a:prstGeom>
        </p:spPr>
      </p:pic>
      <p:pic>
        <p:nvPicPr>
          <p:cNvPr id="14" name="Imagem 13"/>
          <p:cNvPicPr>
            <a:picLocks noChangeAspect="1"/>
          </p:cNvPicPr>
          <p:nvPr userDrawn="1"/>
        </p:nvPicPr>
        <p:blipFill rotWithShape="1">
          <a:blip r:embed="rId10" cstate="print">
            <a:extLst>
              <a:ext uri="{28A0092B-C50C-407E-A947-70E740481C1C}">
                <a14:useLocalDpi xmlns:a14="http://schemas.microsoft.com/office/drawing/2010/main" val="0"/>
              </a:ext>
            </a:extLst>
          </a:blip>
          <a:srcRect b="2146"/>
          <a:stretch/>
        </p:blipFill>
        <p:spPr>
          <a:xfrm>
            <a:off x="0" y="8215620"/>
            <a:ext cx="1350090" cy="445405"/>
          </a:xfrm>
          <a:prstGeom prst="rect">
            <a:avLst/>
          </a:prstGeom>
        </p:spPr>
      </p:pic>
      <p:sp>
        <p:nvSpPr>
          <p:cNvPr id="16" name="Espaço Reservado para Texto 15"/>
          <p:cNvSpPr>
            <a:spLocks noGrp="1"/>
          </p:cNvSpPr>
          <p:nvPr>
            <p:ph type="body" sz="quarter" idx="10" hasCustomPrompt="1"/>
          </p:nvPr>
        </p:nvSpPr>
        <p:spPr>
          <a:xfrm>
            <a:off x="1454150" y="7499350"/>
            <a:ext cx="11461750" cy="519113"/>
          </a:xfrm>
          <a:prstGeom prst="rect">
            <a:avLst/>
          </a:prstGeom>
        </p:spPr>
        <p:txBody>
          <a:bodyPr>
            <a:noAutofit/>
          </a:bodyPr>
          <a:lstStyle>
            <a:lvl1pPr marL="0" indent="0">
              <a:buNone/>
              <a:defRPr sz="4300" baseline="0">
                <a:solidFill>
                  <a:srgbClr val="4E5447"/>
                </a:solidFill>
                <a:latin typeface="Calibri Bold" panose="020F0702030404030204" pitchFamily="34" charset="0"/>
                <a:cs typeface="Calibri Bold" panose="020F0702030404030204" pitchFamily="34" charset="0"/>
              </a:defRPr>
            </a:lvl1pPr>
          </a:lstStyle>
          <a:p>
            <a:pPr lvl="0"/>
            <a:r>
              <a:rPr lang="pt-BR" dirty="0"/>
              <a:t>Nome</a:t>
            </a:r>
          </a:p>
        </p:txBody>
      </p:sp>
      <p:sp>
        <p:nvSpPr>
          <p:cNvPr id="17" name="Espaço Reservado para Texto 15"/>
          <p:cNvSpPr>
            <a:spLocks noGrp="1"/>
          </p:cNvSpPr>
          <p:nvPr>
            <p:ph type="body" sz="quarter" idx="11" hasCustomPrompt="1"/>
          </p:nvPr>
        </p:nvSpPr>
        <p:spPr>
          <a:xfrm>
            <a:off x="1463926" y="8141912"/>
            <a:ext cx="11461750" cy="519113"/>
          </a:xfrm>
          <a:prstGeom prst="rect">
            <a:avLst/>
          </a:prstGeom>
        </p:spPr>
        <p:txBody>
          <a:bodyPr>
            <a:noAutofit/>
          </a:bodyPr>
          <a:lstStyle>
            <a:lvl1pPr marL="0" indent="0">
              <a:buNone/>
              <a:defRPr sz="4300" baseline="0">
                <a:solidFill>
                  <a:srgbClr val="4E5447"/>
                </a:solidFill>
                <a:latin typeface="Calibri Bold" panose="020F0702030404030204" pitchFamily="34" charset="0"/>
                <a:cs typeface="Calibri Bold" panose="020F0702030404030204" pitchFamily="34" charset="0"/>
              </a:defRPr>
            </a:lvl1pPr>
          </a:lstStyle>
          <a:p>
            <a:pPr lvl="0"/>
            <a:r>
              <a:rPr lang="pt-BR" dirty="0"/>
              <a:t>Instituição</a:t>
            </a:r>
          </a:p>
        </p:txBody>
      </p:sp>
    </p:spTree>
    <p:extLst>
      <p:ext uri="{BB962C8B-B14F-4D97-AF65-F5344CB8AC3E}">
        <p14:creationId xmlns:p14="http://schemas.microsoft.com/office/powerpoint/2010/main" val="1178870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ndo Azul">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000325" y="450437"/>
            <a:ext cx="16287350" cy="1216131"/>
          </a:xfrm>
          <a:prstGeom prst="rect">
            <a:avLst/>
          </a:prstGeom>
        </p:spPr>
        <p:txBody>
          <a:bodyPr anchor="t">
            <a:noAutofit/>
          </a:bodyPr>
          <a:lstStyle>
            <a:lvl1pPr algn="ctr">
              <a:lnSpc>
                <a:spcPts val="9200"/>
              </a:lnSpc>
              <a:defRPr sz="630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1000125" y="3038167"/>
            <a:ext cx="16287750" cy="4926269"/>
          </a:xfrm>
          <a:prstGeom prst="rect">
            <a:avLst/>
          </a:prstGeom>
        </p:spPr>
        <p:txBody>
          <a:bodyPr/>
          <a:lstStyle>
            <a:lvl1pPr marL="0" indent="0" algn="ctr">
              <a:lnSpc>
                <a:spcPts val="6000"/>
              </a:lnSpc>
              <a:spcBef>
                <a:spcPts val="2400"/>
              </a:spcBef>
              <a:buNone/>
              <a:defRPr sz="5000">
                <a:solidFill>
                  <a:schemeClr val="bg1"/>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val="2689890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ndo Verde">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000325" y="450437"/>
            <a:ext cx="16287350" cy="1216131"/>
          </a:xfrm>
          <a:prstGeom prst="rect">
            <a:avLst/>
          </a:prstGeom>
        </p:spPr>
        <p:txBody>
          <a:bodyPr anchor="t">
            <a:noAutofit/>
          </a:bodyPr>
          <a:lstStyle>
            <a:lvl1pPr algn="ctr">
              <a:lnSpc>
                <a:spcPts val="9200"/>
              </a:lnSpc>
              <a:defRPr sz="630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1000125" y="3038167"/>
            <a:ext cx="16287750" cy="4926269"/>
          </a:xfrm>
          <a:prstGeom prst="rect">
            <a:avLst/>
          </a:prstGeom>
        </p:spPr>
        <p:txBody>
          <a:bodyPr/>
          <a:lstStyle>
            <a:lvl1pPr marL="0" indent="0" algn="ctr">
              <a:lnSpc>
                <a:spcPts val="6000"/>
              </a:lnSpc>
              <a:spcBef>
                <a:spcPts val="2400"/>
              </a:spcBef>
              <a:buNone/>
              <a:defRPr sz="5000">
                <a:solidFill>
                  <a:schemeClr val="bg1"/>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val="989882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údo 1">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575186" y="524177"/>
            <a:ext cx="11665975" cy="1216131"/>
          </a:xfrm>
          <a:prstGeom prst="rect">
            <a:avLst/>
          </a:prstGeom>
        </p:spPr>
        <p:txBody>
          <a:bodyPr anchor="t">
            <a:noAutofit/>
          </a:bodyPr>
          <a:lstStyle>
            <a:lvl1pPr algn="l">
              <a:lnSpc>
                <a:spcPts val="9200"/>
              </a:lnSpc>
              <a:defRPr sz="7000"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819150" y="2336038"/>
            <a:ext cx="16725900" cy="6265491"/>
          </a:xfrm>
          <a:prstGeom prst="rect">
            <a:avLst/>
          </a:prstGeom>
        </p:spPr>
        <p:txBody>
          <a:bodyPr/>
          <a:lstStyle>
            <a:lvl1pPr marL="0" indent="0" algn="l">
              <a:lnSpc>
                <a:spcPts val="3600"/>
              </a:lnSpc>
              <a:spcBef>
                <a:spcPts val="2400"/>
              </a:spcBef>
              <a:buNone/>
              <a:defRPr sz="3000">
                <a:solidFill>
                  <a:srgbClr val="565755"/>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pic>
        <p:nvPicPr>
          <p:cNvPr id="7" name="Imagem 6"/>
          <p:cNvPicPr>
            <a:picLocks noChangeAspect="1"/>
          </p:cNvPicPr>
          <p:nvPr userDrawn="1">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12755510" y="458039"/>
            <a:ext cx="4889463" cy="1251702"/>
          </a:xfrm>
          <a:prstGeom prst="rect">
            <a:avLst/>
          </a:prstGeom>
        </p:spPr>
      </p:pic>
    </p:spTree>
    <p:extLst>
      <p:ext uri="{BB962C8B-B14F-4D97-AF65-F5344CB8AC3E}">
        <p14:creationId xmlns:p14="http://schemas.microsoft.com/office/powerpoint/2010/main" val="876736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údo 2">
    <p:spTree>
      <p:nvGrpSpPr>
        <p:cNvPr id="1" name=""/>
        <p:cNvGrpSpPr/>
        <p:nvPr/>
      </p:nvGrpSpPr>
      <p:grpSpPr>
        <a:xfrm>
          <a:off x="0" y="0"/>
          <a:ext cx="0" cy="0"/>
          <a:chOff x="0" y="0"/>
          <a:chExt cx="0" cy="0"/>
        </a:xfrm>
      </p:grpSpPr>
      <p:pic>
        <p:nvPicPr>
          <p:cNvPr id="4" name="Imagem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575186" y="524177"/>
            <a:ext cx="11665975" cy="1216131"/>
          </a:xfrm>
          <a:prstGeom prst="rect">
            <a:avLst/>
          </a:prstGeom>
        </p:spPr>
        <p:txBody>
          <a:bodyPr anchor="t">
            <a:noAutofit/>
          </a:bodyPr>
          <a:lstStyle>
            <a:lvl1pPr algn="l">
              <a:lnSpc>
                <a:spcPts val="9200"/>
              </a:lnSpc>
              <a:defRPr sz="7000"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819150" y="2336038"/>
            <a:ext cx="16725900" cy="6265491"/>
          </a:xfrm>
          <a:prstGeom prst="rect">
            <a:avLst/>
          </a:prstGeom>
        </p:spPr>
        <p:txBody>
          <a:bodyPr/>
          <a:lstStyle>
            <a:lvl1pPr marL="0" indent="0" algn="l">
              <a:lnSpc>
                <a:spcPts val="3600"/>
              </a:lnSpc>
              <a:spcBef>
                <a:spcPts val="2400"/>
              </a:spcBef>
              <a:buNone/>
              <a:defRPr sz="3000">
                <a:solidFill>
                  <a:srgbClr val="565755"/>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pic>
        <p:nvPicPr>
          <p:cNvPr id="7" name="Imagem 6"/>
          <p:cNvPicPr>
            <a:picLocks noChangeAspect="1"/>
          </p:cNvPicPr>
          <p:nvPr userDrawn="1">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12755510" y="458039"/>
            <a:ext cx="4889463" cy="1251702"/>
          </a:xfrm>
          <a:prstGeom prst="rect">
            <a:avLst/>
          </a:prstGeom>
        </p:spPr>
      </p:pic>
    </p:spTree>
    <p:extLst>
      <p:ext uri="{BB962C8B-B14F-4D97-AF65-F5344CB8AC3E}">
        <p14:creationId xmlns:p14="http://schemas.microsoft.com/office/powerpoint/2010/main" val="155471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m Azul">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2286000" y="4922882"/>
            <a:ext cx="13716000" cy="1135018"/>
          </a:xfrm>
          <a:prstGeom prst="rect">
            <a:avLst/>
          </a:prstGeom>
        </p:spPr>
        <p:txBody>
          <a:bodyPr anchor="t">
            <a:noAutofit/>
          </a:bodyPr>
          <a:lstStyle>
            <a:lvl1pPr algn="ctr">
              <a:lnSpc>
                <a:spcPts val="9200"/>
              </a:lnSpc>
              <a:defRPr sz="9400" cap="all" baseline="0">
                <a:solidFill>
                  <a:schemeClr val="bg1"/>
                </a:solidFill>
                <a:latin typeface="Calibri Bold" panose="020F0702030404030204" pitchFamily="34" charset="0"/>
                <a:cs typeface="Calibri Bold" panose="020F0702030404030204" pitchFamily="34" charset="0"/>
              </a:defRPr>
            </a:lvl1pPr>
          </a:lstStyle>
          <a:p>
            <a:endParaRPr lang="en-US" dirty="0"/>
          </a:p>
        </p:txBody>
      </p:sp>
      <p:pic>
        <p:nvPicPr>
          <p:cNvPr id="4" name="Imagem 3"/>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4377399" y="735710"/>
            <a:ext cx="9533203" cy="2510410"/>
          </a:xfrm>
          <a:prstGeom prst="rect">
            <a:avLst/>
          </a:prstGeom>
        </p:spPr>
      </p:pic>
      <p:grpSp>
        <p:nvGrpSpPr>
          <p:cNvPr id="19" name="Agrupar 18"/>
          <p:cNvGrpSpPr/>
          <p:nvPr userDrawn="1"/>
        </p:nvGrpSpPr>
        <p:grpSpPr>
          <a:xfrm>
            <a:off x="7343775" y="8902699"/>
            <a:ext cx="3600450" cy="1397000"/>
            <a:chOff x="7353300" y="8902699"/>
            <a:chExt cx="3600450" cy="1397000"/>
          </a:xfrm>
        </p:grpSpPr>
        <p:sp>
          <p:nvSpPr>
            <p:cNvPr id="7" name="Retângulo Arredondado 6"/>
            <p:cNvSpPr/>
            <p:nvPr userDrawn="1"/>
          </p:nvSpPr>
          <p:spPr>
            <a:xfrm>
              <a:off x="7353300" y="8902699"/>
              <a:ext cx="3600450" cy="1397000"/>
            </a:xfrm>
            <a:custGeom>
              <a:avLst/>
              <a:gdLst>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305864 w 3594100"/>
                <a:gd name="connsiteY6" fmla="*/ 1835150 h 1835150"/>
                <a:gd name="connsiteX7" fmla="*/ 0 w 3594100"/>
                <a:gd name="connsiteY7" fmla="*/ 1529286 h 1835150"/>
                <a:gd name="connsiteX8" fmla="*/ 0 w 3594100"/>
                <a:gd name="connsiteY8" fmla="*/ 305864 h 1835150"/>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0 w 3594100"/>
                <a:gd name="connsiteY6" fmla="*/ 1529286 h 1835150"/>
                <a:gd name="connsiteX7" fmla="*/ 0 w 3594100"/>
                <a:gd name="connsiteY7" fmla="*/ 305864 h 1835150"/>
                <a:gd name="connsiteX0" fmla="*/ 0 w 3594100"/>
                <a:gd name="connsiteY0" fmla="*/ 305864 h 1682214"/>
                <a:gd name="connsiteX1" fmla="*/ 305864 w 3594100"/>
                <a:gd name="connsiteY1" fmla="*/ 0 h 1682214"/>
                <a:gd name="connsiteX2" fmla="*/ 3288236 w 3594100"/>
                <a:gd name="connsiteY2" fmla="*/ 0 h 1682214"/>
                <a:gd name="connsiteX3" fmla="*/ 3594100 w 3594100"/>
                <a:gd name="connsiteY3" fmla="*/ 305864 h 1682214"/>
                <a:gd name="connsiteX4" fmla="*/ 3594100 w 3594100"/>
                <a:gd name="connsiteY4" fmla="*/ 1529286 h 1682214"/>
                <a:gd name="connsiteX5" fmla="*/ 0 w 3594100"/>
                <a:gd name="connsiteY5" fmla="*/ 1529286 h 1682214"/>
                <a:gd name="connsiteX6" fmla="*/ 0 w 3594100"/>
                <a:gd name="connsiteY6" fmla="*/ 305864 h 1682214"/>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94100 w 3594100"/>
                <a:gd name="connsiteY4" fmla="*/ 1529286 h 1615968"/>
                <a:gd name="connsiteX5" fmla="*/ 0 w 3594100"/>
                <a:gd name="connsiteY5" fmla="*/ 1529286 h 1615968"/>
                <a:gd name="connsiteX6" fmla="*/ 0 w 3594100"/>
                <a:gd name="connsiteY6" fmla="*/ 305864 h 1615968"/>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87750 w 3594100"/>
                <a:gd name="connsiteY4" fmla="*/ 1397000 h 1615968"/>
                <a:gd name="connsiteX5" fmla="*/ 3594100 w 3594100"/>
                <a:gd name="connsiteY5" fmla="*/ 1529286 h 1615968"/>
                <a:gd name="connsiteX6" fmla="*/ 0 w 3594100"/>
                <a:gd name="connsiteY6" fmla="*/ 1529286 h 1615968"/>
                <a:gd name="connsiteX7" fmla="*/ 0 w 3594100"/>
                <a:gd name="connsiteY7" fmla="*/ 305864 h 1615968"/>
                <a:gd name="connsiteX0" fmla="*/ 6350 w 3600450"/>
                <a:gd name="connsiteY0" fmla="*/ 305864 h 1615968"/>
                <a:gd name="connsiteX1" fmla="*/ 312214 w 3600450"/>
                <a:gd name="connsiteY1" fmla="*/ 0 h 1615968"/>
                <a:gd name="connsiteX2" fmla="*/ 3294586 w 3600450"/>
                <a:gd name="connsiteY2" fmla="*/ 0 h 1615968"/>
                <a:gd name="connsiteX3" fmla="*/ 3600450 w 3600450"/>
                <a:gd name="connsiteY3" fmla="*/ 305864 h 1615968"/>
                <a:gd name="connsiteX4" fmla="*/ 3594100 w 3600450"/>
                <a:gd name="connsiteY4" fmla="*/ 1397000 h 1615968"/>
                <a:gd name="connsiteX5" fmla="*/ 3600450 w 3600450"/>
                <a:gd name="connsiteY5" fmla="*/ 1529286 h 1615968"/>
                <a:gd name="connsiteX6" fmla="*/ 6350 w 3600450"/>
                <a:gd name="connsiteY6" fmla="*/ 1529286 h 1615968"/>
                <a:gd name="connsiteX7" fmla="*/ 0 w 3600450"/>
                <a:gd name="connsiteY7" fmla="*/ 1384300 h 1615968"/>
                <a:gd name="connsiteX8" fmla="*/ 6350 w 3600450"/>
                <a:gd name="connsiteY8" fmla="*/ 305864 h 1615968"/>
                <a:gd name="connsiteX0" fmla="*/ 6350 w 3600450"/>
                <a:gd name="connsiteY0" fmla="*/ 305864 h 1536255"/>
                <a:gd name="connsiteX1" fmla="*/ 312214 w 3600450"/>
                <a:gd name="connsiteY1" fmla="*/ 0 h 1536255"/>
                <a:gd name="connsiteX2" fmla="*/ 3294586 w 3600450"/>
                <a:gd name="connsiteY2" fmla="*/ 0 h 1536255"/>
                <a:gd name="connsiteX3" fmla="*/ 3600450 w 3600450"/>
                <a:gd name="connsiteY3" fmla="*/ 305864 h 1536255"/>
                <a:gd name="connsiteX4" fmla="*/ 3594100 w 3600450"/>
                <a:gd name="connsiteY4" fmla="*/ 1397000 h 1536255"/>
                <a:gd name="connsiteX5" fmla="*/ 3600450 w 3600450"/>
                <a:gd name="connsiteY5" fmla="*/ 1529286 h 1536255"/>
                <a:gd name="connsiteX6" fmla="*/ 0 w 3600450"/>
                <a:gd name="connsiteY6" fmla="*/ 1384300 h 1536255"/>
                <a:gd name="connsiteX7" fmla="*/ 6350 w 3600450"/>
                <a:gd name="connsiteY7" fmla="*/ 305864 h 1536255"/>
                <a:gd name="connsiteX0" fmla="*/ 6350 w 3600450"/>
                <a:gd name="connsiteY0" fmla="*/ 305864 h 1397000"/>
                <a:gd name="connsiteX1" fmla="*/ 312214 w 3600450"/>
                <a:gd name="connsiteY1" fmla="*/ 0 h 1397000"/>
                <a:gd name="connsiteX2" fmla="*/ 3294586 w 3600450"/>
                <a:gd name="connsiteY2" fmla="*/ 0 h 1397000"/>
                <a:gd name="connsiteX3" fmla="*/ 3600450 w 3600450"/>
                <a:gd name="connsiteY3" fmla="*/ 305864 h 1397000"/>
                <a:gd name="connsiteX4" fmla="*/ 3594100 w 3600450"/>
                <a:gd name="connsiteY4" fmla="*/ 1397000 h 1397000"/>
                <a:gd name="connsiteX5" fmla="*/ 0 w 3600450"/>
                <a:gd name="connsiteY5" fmla="*/ 1384300 h 1397000"/>
                <a:gd name="connsiteX6" fmla="*/ 6350 w 3600450"/>
                <a:gd name="connsiteY6" fmla="*/ 305864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139700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9576921" y="9160670"/>
              <a:ext cx="1100605" cy="877045"/>
            </a:xfrm>
            <a:prstGeom prst="rect">
              <a:avLst/>
            </a:prstGeom>
          </p:spPr>
        </p:pic>
        <p:pic>
          <p:nvPicPr>
            <p:cNvPr id="6" name="Imagem 5"/>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7769906" y="9286597"/>
              <a:ext cx="1421719" cy="602845"/>
            </a:xfrm>
            <a:prstGeom prst="rect">
              <a:avLst/>
            </a:prstGeom>
          </p:spPr>
        </p:pic>
      </p:grpSp>
    </p:spTree>
    <p:extLst>
      <p:ext uri="{BB962C8B-B14F-4D97-AF65-F5344CB8AC3E}">
        <p14:creationId xmlns:p14="http://schemas.microsoft.com/office/powerpoint/2010/main" val="1122445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m Verde">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2286000" y="4922882"/>
            <a:ext cx="13716000" cy="1135018"/>
          </a:xfrm>
          <a:prstGeom prst="rect">
            <a:avLst/>
          </a:prstGeom>
        </p:spPr>
        <p:txBody>
          <a:bodyPr anchor="t">
            <a:noAutofit/>
          </a:bodyPr>
          <a:lstStyle>
            <a:lvl1pPr algn="ctr">
              <a:lnSpc>
                <a:spcPts val="9200"/>
              </a:lnSpc>
              <a:defRPr sz="9400" cap="all" baseline="0">
                <a:solidFill>
                  <a:schemeClr val="bg1"/>
                </a:solidFill>
                <a:latin typeface="Calibri Bold" panose="020F0702030404030204" pitchFamily="34" charset="0"/>
                <a:cs typeface="Calibri Bold" panose="020F0702030404030204" pitchFamily="34" charset="0"/>
              </a:defRPr>
            </a:lvl1pPr>
          </a:lstStyle>
          <a:p>
            <a:endParaRPr lang="en-US" dirty="0"/>
          </a:p>
        </p:txBody>
      </p:sp>
      <p:pic>
        <p:nvPicPr>
          <p:cNvPr id="4" name="Imagem 3"/>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4377399" y="735710"/>
            <a:ext cx="9533203" cy="2510410"/>
          </a:xfrm>
          <a:prstGeom prst="rect">
            <a:avLst/>
          </a:prstGeom>
        </p:spPr>
      </p:pic>
      <p:grpSp>
        <p:nvGrpSpPr>
          <p:cNvPr id="19" name="Agrupar 18"/>
          <p:cNvGrpSpPr/>
          <p:nvPr userDrawn="1"/>
        </p:nvGrpSpPr>
        <p:grpSpPr>
          <a:xfrm>
            <a:off x="7343775" y="8902699"/>
            <a:ext cx="3600450" cy="1397000"/>
            <a:chOff x="7353300" y="8902699"/>
            <a:chExt cx="3600450" cy="1397000"/>
          </a:xfrm>
        </p:grpSpPr>
        <p:sp>
          <p:nvSpPr>
            <p:cNvPr id="7" name="Retângulo Arredondado 6"/>
            <p:cNvSpPr/>
            <p:nvPr userDrawn="1"/>
          </p:nvSpPr>
          <p:spPr>
            <a:xfrm>
              <a:off x="7353300" y="8902699"/>
              <a:ext cx="3600450" cy="1397000"/>
            </a:xfrm>
            <a:custGeom>
              <a:avLst/>
              <a:gdLst>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305864 w 3594100"/>
                <a:gd name="connsiteY6" fmla="*/ 1835150 h 1835150"/>
                <a:gd name="connsiteX7" fmla="*/ 0 w 3594100"/>
                <a:gd name="connsiteY7" fmla="*/ 1529286 h 1835150"/>
                <a:gd name="connsiteX8" fmla="*/ 0 w 3594100"/>
                <a:gd name="connsiteY8" fmla="*/ 305864 h 1835150"/>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0 w 3594100"/>
                <a:gd name="connsiteY6" fmla="*/ 1529286 h 1835150"/>
                <a:gd name="connsiteX7" fmla="*/ 0 w 3594100"/>
                <a:gd name="connsiteY7" fmla="*/ 305864 h 1835150"/>
                <a:gd name="connsiteX0" fmla="*/ 0 w 3594100"/>
                <a:gd name="connsiteY0" fmla="*/ 305864 h 1682214"/>
                <a:gd name="connsiteX1" fmla="*/ 305864 w 3594100"/>
                <a:gd name="connsiteY1" fmla="*/ 0 h 1682214"/>
                <a:gd name="connsiteX2" fmla="*/ 3288236 w 3594100"/>
                <a:gd name="connsiteY2" fmla="*/ 0 h 1682214"/>
                <a:gd name="connsiteX3" fmla="*/ 3594100 w 3594100"/>
                <a:gd name="connsiteY3" fmla="*/ 305864 h 1682214"/>
                <a:gd name="connsiteX4" fmla="*/ 3594100 w 3594100"/>
                <a:gd name="connsiteY4" fmla="*/ 1529286 h 1682214"/>
                <a:gd name="connsiteX5" fmla="*/ 0 w 3594100"/>
                <a:gd name="connsiteY5" fmla="*/ 1529286 h 1682214"/>
                <a:gd name="connsiteX6" fmla="*/ 0 w 3594100"/>
                <a:gd name="connsiteY6" fmla="*/ 305864 h 1682214"/>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94100 w 3594100"/>
                <a:gd name="connsiteY4" fmla="*/ 1529286 h 1615968"/>
                <a:gd name="connsiteX5" fmla="*/ 0 w 3594100"/>
                <a:gd name="connsiteY5" fmla="*/ 1529286 h 1615968"/>
                <a:gd name="connsiteX6" fmla="*/ 0 w 3594100"/>
                <a:gd name="connsiteY6" fmla="*/ 305864 h 1615968"/>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87750 w 3594100"/>
                <a:gd name="connsiteY4" fmla="*/ 1397000 h 1615968"/>
                <a:gd name="connsiteX5" fmla="*/ 3594100 w 3594100"/>
                <a:gd name="connsiteY5" fmla="*/ 1529286 h 1615968"/>
                <a:gd name="connsiteX6" fmla="*/ 0 w 3594100"/>
                <a:gd name="connsiteY6" fmla="*/ 1529286 h 1615968"/>
                <a:gd name="connsiteX7" fmla="*/ 0 w 3594100"/>
                <a:gd name="connsiteY7" fmla="*/ 305864 h 1615968"/>
                <a:gd name="connsiteX0" fmla="*/ 6350 w 3600450"/>
                <a:gd name="connsiteY0" fmla="*/ 305864 h 1615968"/>
                <a:gd name="connsiteX1" fmla="*/ 312214 w 3600450"/>
                <a:gd name="connsiteY1" fmla="*/ 0 h 1615968"/>
                <a:gd name="connsiteX2" fmla="*/ 3294586 w 3600450"/>
                <a:gd name="connsiteY2" fmla="*/ 0 h 1615968"/>
                <a:gd name="connsiteX3" fmla="*/ 3600450 w 3600450"/>
                <a:gd name="connsiteY3" fmla="*/ 305864 h 1615968"/>
                <a:gd name="connsiteX4" fmla="*/ 3594100 w 3600450"/>
                <a:gd name="connsiteY4" fmla="*/ 1397000 h 1615968"/>
                <a:gd name="connsiteX5" fmla="*/ 3600450 w 3600450"/>
                <a:gd name="connsiteY5" fmla="*/ 1529286 h 1615968"/>
                <a:gd name="connsiteX6" fmla="*/ 6350 w 3600450"/>
                <a:gd name="connsiteY6" fmla="*/ 1529286 h 1615968"/>
                <a:gd name="connsiteX7" fmla="*/ 0 w 3600450"/>
                <a:gd name="connsiteY7" fmla="*/ 1384300 h 1615968"/>
                <a:gd name="connsiteX8" fmla="*/ 6350 w 3600450"/>
                <a:gd name="connsiteY8" fmla="*/ 305864 h 1615968"/>
                <a:gd name="connsiteX0" fmla="*/ 6350 w 3600450"/>
                <a:gd name="connsiteY0" fmla="*/ 305864 h 1536255"/>
                <a:gd name="connsiteX1" fmla="*/ 312214 w 3600450"/>
                <a:gd name="connsiteY1" fmla="*/ 0 h 1536255"/>
                <a:gd name="connsiteX2" fmla="*/ 3294586 w 3600450"/>
                <a:gd name="connsiteY2" fmla="*/ 0 h 1536255"/>
                <a:gd name="connsiteX3" fmla="*/ 3600450 w 3600450"/>
                <a:gd name="connsiteY3" fmla="*/ 305864 h 1536255"/>
                <a:gd name="connsiteX4" fmla="*/ 3594100 w 3600450"/>
                <a:gd name="connsiteY4" fmla="*/ 1397000 h 1536255"/>
                <a:gd name="connsiteX5" fmla="*/ 3600450 w 3600450"/>
                <a:gd name="connsiteY5" fmla="*/ 1529286 h 1536255"/>
                <a:gd name="connsiteX6" fmla="*/ 0 w 3600450"/>
                <a:gd name="connsiteY6" fmla="*/ 1384300 h 1536255"/>
                <a:gd name="connsiteX7" fmla="*/ 6350 w 3600450"/>
                <a:gd name="connsiteY7" fmla="*/ 305864 h 1536255"/>
                <a:gd name="connsiteX0" fmla="*/ 6350 w 3600450"/>
                <a:gd name="connsiteY0" fmla="*/ 305864 h 1397000"/>
                <a:gd name="connsiteX1" fmla="*/ 312214 w 3600450"/>
                <a:gd name="connsiteY1" fmla="*/ 0 h 1397000"/>
                <a:gd name="connsiteX2" fmla="*/ 3294586 w 3600450"/>
                <a:gd name="connsiteY2" fmla="*/ 0 h 1397000"/>
                <a:gd name="connsiteX3" fmla="*/ 3600450 w 3600450"/>
                <a:gd name="connsiteY3" fmla="*/ 305864 h 1397000"/>
                <a:gd name="connsiteX4" fmla="*/ 3594100 w 3600450"/>
                <a:gd name="connsiteY4" fmla="*/ 1397000 h 1397000"/>
                <a:gd name="connsiteX5" fmla="*/ 0 w 3600450"/>
                <a:gd name="connsiteY5" fmla="*/ 1384300 h 1397000"/>
                <a:gd name="connsiteX6" fmla="*/ 6350 w 3600450"/>
                <a:gd name="connsiteY6" fmla="*/ 305864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139700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9576921" y="9160670"/>
              <a:ext cx="1100605" cy="877045"/>
            </a:xfrm>
            <a:prstGeom prst="rect">
              <a:avLst/>
            </a:prstGeom>
          </p:spPr>
        </p:pic>
        <p:pic>
          <p:nvPicPr>
            <p:cNvPr id="6" name="Imagem 5"/>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7769906" y="9286597"/>
              <a:ext cx="1421719" cy="602845"/>
            </a:xfrm>
            <a:prstGeom prst="rect">
              <a:avLst/>
            </a:prstGeom>
          </p:spPr>
        </p:pic>
      </p:grpSp>
    </p:spTree>
    <p:extLst>
      <p:ext uri="{BB962C8B-B14F-4D97-AF65-F5344CB8AC3E}">
        <p14:creationId xmlns:p14="http://schemas.microsoft.com/office/powerpoint/2010/main" val="244135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m 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20991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16.xml"/><Relationship Id="rId1" Type="http://schemas.openxmlformats.org/officeDocument/2006/relationships/customXml" Target="../../customXml/item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customXml" Target="../../customXml/item6.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4.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4.xml"/><Relationship Id="rId6" Type="http://schemas.openxmlformats.org/officeDocument/2006/relationships/image" Target="../media/image101.jpeg"/><Relationship Id="rId5" Type="http://schemas.openxmlformats.org/officeDocument/2006/relationships/image" Target="../media/image100.jpeg"/><Relationship Id="rId10" Type="http://schemas.openxmlformats.org/officeDocument/2006/relationships/image" Target="../media/image105.png"/><Relationship Id="rId4" Type="http://schemas.openxmlformats.org/officeDocument/2006/relationships/image" Target="../media/image99.jpeg"/><Relationship Id="rId9" Type="http://schemas.openxmlformats.org/officeDocument/2006/relationships/image" Target="../media/image104.png"/></Relationships>
</file>

<file path=ppt/slides/_rels/slide2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jpeg"/><Relationship Id="rId7" Type="http://schemas.openxmlformats.org/officeDocument/2006/relationships/image" Target="../media/image102.png"/><Relationship Id="rId12" Type="http://schemas.openxmlformats.org/officeDocument/2006/relationships/image" Target="../media/image92.png"/><Relationship Id="rId2" Type="http://schemas.openxmlformats.org/officeDocument/2006/relationships/image" Target="../media/image97.png"/><Relationship Id="rId1" Type="http://schemas.openxmlformats.org/officeDocument/2006/relationships/slideLayout" Target="../slideLayouts/slideLayout4.xml"/><Relationship Id="rId6" Type="http://schemas.openxmlformats.org/officeDocument/2006/relationships/image" Target="../media/image101.jpeg"/><Relationship Id="rId11" Type="http://schemas.openxmlformats.org/officeDocument/2006/relationships/image" Target="../media/image106.png"/><Relationship Id="rId5" Type="http://schemas.openxmlformats.org/officeDocument/2006/relationships/image" Target="../media/image100.jpeg"/><Relationship Id="rId10" Type="http://schemas.openxmlformats.org/officeDocument/2006/relationships/image" Target="../media/image105.png"/><Relationship Id="rId4" Type="http://schemas.openxmlformats.org/officeDocument/2006/relationships/image" Target="../media/image99.jpeg"/><Relationship Id="rId9" Type="http://schemas.openxmlformats.org/officeDocument/2006/relationships/image" Target="../media/image104.png"/></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4.xml"/><Relationship Id="rId4" Type="http://schemas.openxmlformats.org/officeDocument/2006/relationships/image" Target="../media/image109.jpeg"/></Relationships>
</file>

<file path=ppt/slides/_rels/slide3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4.xml"/><Relationship Id="rId5" Type="http://schemas.openxmlformats.org/officeDocument/2006/relationships/image" Target="../media/image114.png"/><Relationship Id="rId4" Type="http://schemas.openxmlformats.org/officeDocument/2006/relationships/image" Target="../media/image113.png"/></Relationships>
</file>

<file path=ppt/slides/_rels/slide3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4.xml"/><Relationship Id="rId5" Type="http://schemas.openxmlformats.org/officeDocument/2006/relationships/image" Target="../media/image120.png"/><Relationship Id="rId4" Type="http://schemas.openxmlformats.org/officeDocument/2006/relationships/image" Target="../media/image1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6.xml"/><Relationship Id="rId1" Type="http://schemas.openxmlformats.org/officeDocument/2006/relationships/customXml" Target="../../customXml/item8.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9.png"/><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5.jpeg"/><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12508" y="4135782"/>
            <a:ext cx="13716000" cy="2407558"/>
          </a:xfrm>
        </p:spPr>
        <p:txBody>
          <a:bodyPr/>
          <a:lstStyle/>
          <a:p>
            <a:r>
              <a:rPr lang="pt-BR" sz="4800" dirty="0"/>
              <a:t>CNS WHO CLASSIFICATION FROM A CLINICIAN`S PERSPECTIVE: </a:t>
            </a:r>
            <a:r>
              <a:rPr lang="pt-BR" sz="4800" b="1" dirty="0"/>
              <a:t>HOW DOES IT CHANGE MY PRACTICE?</a:t>
            </a:r>
          </a:p>
        </p:txBody>
      </p:sp>
      <p:sp>
        <p:nvSpPr>
          <p:cNvPr id="3" name="Espaço Reservado para Texto 2"/>
          <p:cNvSpPr>
            <a:spLocks noGrp="1"/>
          </p:cNvSpPr>
          <p:nvPr>
            <p:ph type="body" sz="quarter" idx="10"/>
          </p:nvPr>
        </p:nvSpPr>
        <p:spPr/>
        <p:txBody>
          <a:bodyPr/>
          <a:lstStyle/>
          <a:p>
            <a:r>
              <a:rPr lang="pt-BR" dirty="0"/>
              <a:t>DR. GABRIEL BATISTELLA</a:t>
            </a:r>
            <a:endParaRPr lang="pt-BR" b="1" dirty="0"/>
          </a:p>
        </p:txBody>
      </p:sp>
      <p:sp>
        <p:nvSpPr>
          <p:cNvPr id="4" name="Espaço Reservado para Texto 3"/>
          <p:cNvSpPr>
            <a:spLocks noGrp="1"/>
          </p:cNvSpPr>
          <p:nvPr>
            <p:ph type="body" sz="quarter" idx="11"/>
          </p:nvPr>
        </p:nvSpPr>
        <p:spPr/>
        <p:txBody>
          <a:bodyPr/>
          <a:lstStyle/>
          <a:p>
            <a:r>
              <a:rPr lang="pt-BR" dirty="0"/>
              <a:t>HOSPITAL HCOR / EPM UNIFESP</a:t>
            </a:r>
          </a:p>
        </p:txBody>
      </p:sp>
      <p:pic>
        <p:nvPicPr>
          <p:cNvPr id="5" name="Imagem 4"/>
          <p:cNvPicPr>
            <a:picLocks noChangeAspect="1"/>
          </p:cNvPicPr>
          <p:nvPr>
            <p:custDataLst>
              <p:custData r:id="rId1"/>
            </p:custDataLst>
          </p:nvPr>
        </p:nvPicPr>
        <p:blipFill>
          <a:blip r:embed="rId4">
            <a:extLst>
              <a:ext uri="{28A0092B-C50C-407E-A947-70E740481C1C}">
                <a14:useLocalDpi xmlns:a14="http://schemas.microsoft.com/office/drawing/2010/main" val="0"/>
              </a:ext>
            </a:extLst>
          </a:blip>
          <a:stretch>
            <a:fillRect/>
          </a:stretch>
        </p:blipFill>
        <p:spPr>
          <a:xfrm>
            <a:off x="1012508" y="3417932"/>
            <a:ext cx="3521392" cy="325729"/>
          </a:xfrm>
          <a:prstGeom prst="rect">
            <a:avLst/>
          </a:prstGeom>
        </p:spPr>
      </p:pic>
      <p:pic>
        <p:nvPicPr>
          <p:cNvPr id="6" name="Imagem 5"/>
          <p:cNvPicPr>
            <a:picLocks noChangeAspect="1"/>
          </p:cNvPicPr>
          <p:nvPr>
            <p:custDataLst>
              <p:custData r:id="rId2"/>
            </p:custDataLst>
          </p:nvPr>
        </p:nvPicPr>
        <p:blipFill>
          <a:blip r:embed="rId4">
            <a:extLst>
              <a:ext uri="{28A0092B-C50C-407E-A947-70E740481C1C}">
                <a14:useLocalDpi xmlns:a14="http://schemas.microsoft.com/office/drawing/2010/main" val="0"/>
              </a:ext>
            </a:extLst>
          </a:blip>
          <a:stretch>
            <a:fillRect/>
          </a:stretch>
        </p:blipFill>
        <p:spPr>
          <a:xfrm flipV="1">
            <a:off x="1012508" y="6689115"/>
            <a:ext cx="3521392" cy="325729"/>
          </a:xfrm>
          <a:prstGeom prst="rect">
            <a:avLst/>
          </a:prstGeom>
        </p:spPr>
      </p:pic>
      <p:pic>
        <p:nvPicPr>
          <p:cNvPr id="7" name="Picture 6" descr="Resultado de imagem para escola paulista de medicina">
            <a:extLst>
              <a:ext uri="{FF2B5EF4-FFF2-40B4-BE49-F238E27FC236}">
                <a16:creationId xmlns:a16="http://schemas.microsoft.com/office/drawing/2014/main" id="{D51D6404-B9FE-4907-9A47-5BFD4BBDA3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2206" y="1131720"/>
            <a:ext cx="1594861" cy="184120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4" descr="HCor reformula marca e reforça propósito de cuidar e fortalecer a saúde">
            <a:extLst>
              <a:ext uri="{FF2B5EF4-FFF2-40B4-BE49-F238E27FC236}">
                <a16:creationId xmlns:a16="http://schemas.microsoft.com/office/drawing/2014/main" id="{D014544E-24C9-A6E0-4DC2-7510376B14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78453" y="1327536"/>
            <a:ext cx="2399978" cy="1442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634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137E11-8924-A6FA-6872-497659943DD2}"/>
              </a:ext>
            </a:extLst>
          </p:cNvPr>
          <p:cNvSpPr>
            <a:spLocks noGrp="1"/>
          </p:cNvSpPr>
          <p:nvPr>
            <p:ph type="ctrTitle"/>
          </p:nvPr>
        </p:nvSpPr>
        <p:spPr/>
        <p:txBody>
          <a:bodyPr/>
          <a:lstStyle/>
          <a:p>
            <a:r>
              <a:rPr lang="pt-BR" dirty="0" err="1"/>
              <a:t>cIMPACT</a:t>
            </a:r>
            <a:r>
              <a:rPr lang="pt-BR" dirty="0"/>
              <a:t>-NOW</a:t>
            </a:r>
          </a:p>
        </p:txBody>
      </p:sp>
      <p:pic>
        <p:nvPicPr>
          <p:cNvPr id="6" name="Imagem 5">
            <a:extLst>
              <a:ext uri="{FF2B5EF4-FFF2-40B4-BE49-F238E27FC236}">
                <a16:creationId xmlns:a16="http://schemas.microsoft.com/office/drawing/2014/main" id="{41AEC425-0E98-8905-055E-75A2ED79269C}"/>
              </a:ext>
            </a:extLst>
          </p:cNvPr>
          <p:cNvPicPr>
            <a:picLocks noChangeAspect="1"/>
          </p:cNvPicPr>
          <p:nvPr/>
        </p:nvPicPr>
        <p:blipFill>
          <a:blip r:embed="rId2"/>
          <a:stretch>
            <a:fillRect/>
          </a:stretch>
        </p:blipFill>
        <p:spPr>
          <a:xfrm>
            <a:off x="575186" y="2217017"/>
            <a:ext cx="2538336" cy="1077715"/>
          </a:xfrm>
          <a:prstGeom prst="rect">
            <a:avLst/>
          </a:prstGeom>
        </p:spPr>
        <p:style>
          <a:lnRef idx="2">
            <a:schemeClr val="dk1"/>
          </a:lnRef>
          <a:fillRef idx="1">
            <a:schemeClr val="lt1"/>
          </a:fillRef>
          <a:effectRef idx="0">
            <a:schemeClr val="dk1"/>
          </a:effectRef>
          <a:fontRef idx="minor">
            <a:schemeClr val="dk1"/>
          </a:fontRef>
        </p:style>
      </p:pic>
      <p:pic>
        <p:nvPicPr>
          <p:cNvPr id="7" name="Imagem 6">
            <a:extLst>
              <a:ext uri="{FF2B5EF4-FFF2-40B4-BE49-F238E27FC236}">
                <a16:creationId xmlns:a16="http://schemas.microsoft.com/office/drawing/2014/main" id="{F334E9E7-8277-4F3D-CACD-A7C64FB7E0EA}"/>
              </a:ext>
            </a:extLst>
          </p:cNvPr>
          <p:cNvPicPr>
            <a:picLocks noChangeAspect="1"/>
          </p:cNvPicPr>
          <p:nvPr/>
        </p:nvPicPr>
        <p:blipFill>
          <a:blip r:embed="rId3"/>
          <a:stretch>
            <a:fillRect/>
          </a:stretch>
        </p:blipFill>
        <p:spPr>
          <a:xfrm>
            <a:off x="575186" y="4557508"/>
            <a:ext cx="2858009" cy="1057033"/>
          </a:xfrm>
          <a:prstGeom prst="rect">
            <a:avLst/>
          </a:prstGeom>
        </p:spPr>
        <p:style>
          <a:lnRef idx="2">
            <a:schemeClr val="dk1"/>
          </a:lnRef>
          <a:fillRef idx="1">
            <a:schemeClr val="lt1"/>
          </a:fillRef>
          <a:effectRef idx="0">
            <a:schemeClr val="dk1"/>
          </a:effectRef>
          <a:fontRef idx="minor">
            <a:schemeClr val="dk1"/>
          </a:fontRef>
        </p:style>
      </p:pic>
      <p:pic>
        <p:nvPicPr>
          <p:cNvPr id="8" name="Imagem 7">
            <a:extLst>
              <a:ext uri="{FF2B5EF4-FFF2-40B4-BE49-F238E27FC236}">
                <a16:creationId xmlns:a16="http://schemas.microsoft.com/office/drawing/2014/main" id="{207B31A6-EEA0-3E36-5F24-64B2692190BC}"/>
              </a:ext>
            </a:extLst>
          </p:cNvPr>
          <p:cNvPicPr>
            <a:picLocks noChangeAspect="1"/>
          </p:cNvPicPr>
          <p:nvPr/>
        </p:nvPicPr>
        <p:blipFill>
          <a:blip r:embed="rId4"/>
          <a:stretch>
            <a:fillRect/>
          </a:stretch>
        </p:blipFill>
        <p:spPr>
          <a:xfrm>
            <a:off x="575186" y="7168965"/>
            <a:ext cx="2999467" cy="1144624"/>
          </a:xfrm>
          <a:prstGeom prst="rect">
            <a:avLst/>
          </a:prstGeom>
        </p:spPr>
        <p:style>
          <a:lnRef idx="2">
            <a:schemeClr val="dk1"/>
          </a:lnRef>
          <a:fillRef idx="1">
            <a:schemeClr val="lt1"/>
          </a:fillRef>
          <a:effectRef idx="0">
            <a:schemeClr val="dk1"/>
          </a:effectRef>
          <a:fontRef idx="minor">
            <a:schemeClr val="dk1"/>
          </a:fontRef>
        </p:style>
      </p:pic>
      <p:pic>
        <p:nvPicPr>
          <p:cNvPr id="9" name="Imagem 8">
            <a:extLst>
              <a:ext uri="{FF2B5EF4-FFF2-40B4-BE49-F238E27FC236}">
                <a16:creationId xmlns:a16="http://schemas.microsoft.com/office/drawing/2014/main" id="{D616EF4A-E889-FD26-4046-B876AB6AA7E8}"/>
              </a:ext>
            </a:extLst>
          </p:cNvPr>
          <p:cNvPicPr>
            <a:picLocks noChangeAspect="1"/>
          </p:cNvPicPr>
          <p:nvPr/>
        </p:nvPicPr>
        <p:blipFill>
          <a:blip r:embed="rId5"/>
          <a:stretch>
            <a:fillRect/>
          </a:stretch>
        </p:blipFill>
        <p:spPr>
          <a:xfrm>
            <a:off x="7301148" y="2274203"/>
            <a:ext cx="2736814" cy="1057033"/>
          </a:xfrm>
          <a:prstGeom prst="rect">
            <a:avLst/>
          </a:prstGeom>
        </p:spPr>
        <p:style>
          <a:lnRef idx="2">
            <a:schemeClr val="dk1"/>
          </a:lnRef>
          <a:fillRef idx="1">
            <a:schemeClr val="lt1"/>
          </a:fillRef>
          <a:effectRef idx="0">
            <a:schemeClr val="dk1"/>
          </a:effectRef>
          <a:fontRef idx="minor">
            <a:schemeClr val="dk1"/>
          </a:fontRef>
        </p:style>
      </p:pic>
      <p:pic>
        <p:nvPicPr>
          <p:cNvPr id="10" name="Imagem 9">
            <a:extLst>
              <a:ext uri="{FF2B5EF4-FFF2-40B4-BE49-F238E27FC236}">
                <a16:creationId xmlns:a16="http://schemas.microsoft.com/office/drawing/2014/main" id="{626F1D51-4FB2-88DC-8ABA-89D5120E471A}"/>
              </a:ext>
            </a:extLst>
          </p:cNvPr>
          <p:cNvPicPr>
            <a:picLocks noChangeAspect="1"/>
          </p:cNvPicPr>
          <p:nvPr/>
        </p:nvPicPr>
        <p:blipFill>
          <a:blip r:embed="rId6"/>
          <a:stretch>
            <a:fillRect/>
          </a:stretch>
        </p:blipFill>
        <p:spPr>
          <a:xfrm>
            <a:off x="7163114" y="4823990"/>
            <a:ext cx="3507789" cy="754323"/>
          </a:xfrm>
          <a:prstGeom prst="rect">
            <a:avLst/>
          </a:prstGeom>
        </p:spPr>
        <p:style>
          <a:lnRef idx="2">
            <a:schemeClr val="dk1"/>
          </a:lnRef>
          <a:fillRef idx="1">
            <a:schemeClr val="lt1"/>
          </a:fillRef>
          <a:effectRef idx="0">
            <a:schemeClr val="dk1"/>
          </a:effectRef>
          <a:fontRef idx="minor">
            <a:schemeClr val="dk1"/>
          </a:fontRef>
        </p:style>
      </p:pic>
      <p:pic>
        <p:nvPicPr>
          <p:cNvPr id="11" name="Imagem 10">
            <a:extLst>
              <a:ext uri="{FF2B5EF4-FFF2-40B4-BE49-F238E27FC236}">
                <a16:creationId xmlns:a16="http://schemas.microsoft.com/office/drawing/2014/main" id="{6DE56301-28F4-9061-387B-90EE4E82E68D}"/>
              </a:ext>
            </a:extLst>
          </p:cNvPr>
          <p:cNvPicPr>
            <a:picLocks noChangeAspect="1"/>
          </p:cNvPicPr>
          <p:nvPr/>
        </p:nvPicPr>
        <p:blipFill>
          <a:blip r:embed="rId7"/>
          <a:stretch>
            <a:fillRect/>
          </a:stretch>
        </p:blipFill>
        <p:spPr>
          <a:xfrm>
            <a:off x="7621350" y="8252027"/>
            <a:ext cx="3423139" cy="1151483"/>
          </a:xfrm>
          <a:prstGeom prst="rect">
            <a:avLst/>
          </a:prstGeom>
        </p:spPr>
        <p:style>
          <a:lnRef idx="2">
            <a:schemeClr val="dk1"/>
          </a:lnRef>
          <a:fillRef idx="1">
            <a:schemeClr val="lt1"/>
          </a:fillRef>
          <a:effectRef idx="0">
            <a:schemeClr val="dk1"/>
          </a:effectRef>
          <a:fontRef idx="minor">
            <a:schemeClr val="dk1"/>
          </a:fontRef>
        </p:style>
      </p:pic>
      <p:pic>
        <p:nvPicPr>
          <p:cNvPr id="12" name="Imagem 11">
            <a:extLst>
              <a:ext uri="{FF2B5EF4-FFF2-40B4-BE49-F238E27FC236}">
                <a16:creationId xmlns:a16="http://schemas.microsoft.com/office/drawing/2014/main" id="{11C18336-CCBE-6BC0-1DFA-A1251F356726}"/>
              </a:ext>
            </a:extLst>
          </p:cNvPr>
          <p:cNvPicPr>
            <a:picLocks noChangeAspect="1"/>
          </p:cNvPicPr>
          <p:nvPr/>
        </p:nvPicPr>
        <p:blipFill>
          <a:blip r:embed="rId8"/>
          <a:stretch>
            <a:fillRect/>
          </a:stretch>
        </p:blipFill>
        <p:spPr>
          <a:xfrm>
            <a:off x="13758071" y="2217017"/>
            <a:ext cx="4079844" cy="901554"/>
          </a:xfrm>
          <a:prstGeom prst="rect">
            <a:avLst/>
          </a:prstGeom>
        </p:spPr>
        <p:style>
          <a:lnRef idx="2">
            <a:schemeClr val="dk1"/>
          </a:lnRef>
          <a:fillRef idx="1">
            <a:schemeClr val="lt1"/>
          </a:fillRef>
          <a:effectRef idx="0">
            <a:schemeClr val="dk1"/>
          </a:effectRef>
          <a:fontRef idx="minor">
            <a:schemeClr val="dk1"/>
          </a:fontRef>
        </p:style>
      </p:pic>
      <p:sp>
        <p:nvSpPr>
          <p:cNvPr id="13" name="Retângulo 12">
            <a:extLst>
              <a:ext uri="{FF2B5EF4-FFF2-40B4-BE49-F238E27FC236}">
                <a16:creationId xmlns:a16="http://schemas.microsoft.com/office/drawing/2014/main" id="{91B07236-3D0F-7A53-0AA6-C50B20EE953F}"/>
              </a:ext>
            </a:extLst>
          </p:cNvPr>
          <p:cNvSpPr/>
          <p:nvPr/>
        </p:nvSpPr>
        <p:spPr>
          <a:xfrm>
            <a:off x="3574653" y="2217017"/>
            <a:ext cx="2743200" cy="1348154"/>
          </a:xfrm>
          <a:prstGeom prst="rect">
            <a:avLst/>
          </a:prstGeom>
          <a:solidFill>
            <a:srgbClr val="2884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25/01/2018</a:t>
            </a:r>
          </a:p>
          <a:p>
            <a:pPr algn="ctr"/>
            <a:r>
              <a:rPr lang="en-US" dirty="0"/>
              <a:t>NOS and NEC</a:t>
            </a:r>
          </a:p>
        </p:txBody>
      </p:sp>
      <p:sp>
        <p:nvSpPr>
          <p:cNvPr id="14" name="Retângulo 13">
            <a:extLst>
              <a:ext uri="{FF2B5EF4-FFF2-40B4-BE49-F238E27FC236}">
                <a16:creationId xmlns:a16="http://schemas.microsoft.com/office/drawing/2014/main" id="{9E713884-BD52-7856-E8D9-F498DE6819F9}"/>
              </a:ext>
            </a:extLst>
          </p:cNvPr>
          <p:cNvSpPr/>
          <p:nvPr/>
        </p:nvSpPr>
        <p:spPr>
          <a:xfrm>
            <a:off x="3869960" y="4013799"/>
            <a:ext cx="2743200" cy="2708031"/>
          </a:xfrm>
          <a:prstGeom prst="rect">
            <a:avLst/>
          </a:prstGeom>
          <a:solidFill>
            <a:srgbClr val="2884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Diffuse midline glioma, H3K27M-mutant defined</a:t>
            </a:r>
          </a:p>
          <a:p>
            <a:pPr algn="ctr"/>
            <a:r>
              <a:rPr lang="en-US" dirty="0"/>
              <a:t>+</a:t>
            </a:r>
          </a:p>
          <a:p>
            <a:pPr algn="ctr"/>
            <a:r>
              <a:rPr lang="en-US" dirty="0"/>
              <a:t>No need to test for 1p19q codeletion if ATRX expression is lost +- p53 + (mutated) in diffuse IDH-mutated astrocytomas</a:t>
            </a:r>
          </a:p>
        </p:txBody>
      </p:sp>
      <p:sp>
        <p:nvSpPr>
          <p:cNvPr id="15" name="Retângulo 14">
            <a:extLst>
              <a:ext uri="{FF2B5EF4-FFF2-40B4-BE49-F238E27FC236}">
                <a16:creationId xmlns:a16="http://schemas.microsoft.com/office/drawing/2014/main" id="{98C94EB9-E898-768B-3B3F-EB50217E0566}"/>
              </a:ext>
            </a:extLst>
          </p:cNvPr>
          <p:cNvSpPr/>
          <p:nvPr/>
        </p:nvSpPr>
        <p:spPr>
          <a:xfrm>
            <a:off x="4107755" y="7169463"/>
            <a:ext cx="2743200" cy="1430215"/>
          </a:xfrm>
          <a:prstGeom prst="rect">
            <a:avLst/>
          </a:prstGeom>
          <a:solidFill>
            <a:srgbClr val="2884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Defines diffuse astrocytic glioma, IDH-</a:t>
            </a:r>
            <a:r>
              <a:rPr lang="en-US" dirty="0" err="1"/>
              <a:t>wt</a:t>
            </a:r>
            <a:r>
              <a:rPr lang="en-US" dirty="0"/>
              <a:t>, with molecular features of GBM, WHO grade 4</a:t>
            </a:r>
          </a:p>
        </p:txBody>
      </p:sp>
      <p:pic>
        <p:nvPicPr>
          <p:cNvPr id="16" name="Imagem 15">
            <a:extLst>
              <a:ext uri="{FF2B5EF4-FFF2-40B4-BE49-F238E27FC236}">
                <a16:creationId xmlns:a16="http://schemas.microsoft.com/office/drawing/2014/main" id="{8B1F5082-6073-A529-B232-8E31BE560BBB}"/>
              </a:ext>
            </a:extLst>
          </p:cNvPr>
          <p:cNvPicPr>
            <a:picLocks noChangeAspect="1"/>
          </p:cNvPicPr>
          <p:nvPr/>
        </p:nvPicPr>
        <p:blipFill>
          <a:blip r:embed="rId9"/>
          <a:stretch>
            <a:fillRect/>
          </a:stretch>
        </p:blipFill>
        <p:spPr>
          <a:xfrm>
            <a:off x="3715197" y="8902373"/>
            <a:ext cx="3528316" cy="999522"/>
          </a:xfrm>
          <a:prstGeom prst="rect">
            <a:avLst/>
          </a:prstGeom>
          <a:ln>
            <a:solidFill>
              <a:srgbClr val="8F0025"/>
            </a:solidFill>
          </a:ln>
        </p:spPr>
      </p:pic>
      <p:sp>
        <p:nvSpPr>
          <p:cNvPr id="17" name="Retângulo 16">
            <a:extLst>
              <a:ext uri="{FF2B5EF4-FFF2-40B4-BE49-F238E27FC236}">
                <a16:creationId xmlns:a16="http://schemas.microsoft.com/office/drawing/2014/main" id="{5070E6F2-14AC-9189-782A-48CD674972BC}"/>
              </a:ext>
            </a:extLst>
          </p:cNvPr>
          <p:cNvSpPr/>
          <p:nvPr/>
        </p:nvSpPr>
        <p:spPr>
          <a:xfrm>
            <a:off x="10220712" y="1974756"/>
            <a:ext cx="2743200" cy="1688123"/>
          </a:xfrm>
          <a:prstGeom prst="rect">
            <a:avLst/>
          </a:prstGeom>
          <a:solidFill>
            <a:srgbClr val="2884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Addresses the heterogeneity among IDH-</a:t>
            </a:r>
            <a:r>
              <a:rPr lang="en-US" dirty="0" err="1"/>
              <a:t>wt</a:t>
            </a:r>
            <a:r>
              <a:rPr lang="en-US" dirty="0"/>
              <a:t>/H3-wt diffuse gliomas in pediatric-type diffuse gliomas</a:t>
            </a:r>
          </a:p>
        </p:txBody>
      </p:sp>
      <p:sp>
        <p:nvSpPr>
          <p:cNvPr id="18" name="Retângulo 17">
            <a:extLst>
              <a:ext uri="{FF2B5EF4-FFF2-40B4-BE49-F238E27FC236}">
                <a16:creationId xmlns:a16="http://schemas.microsoft.com/office/drawing/2014/main" id="{A7139EA7-EB3B-A908-5334-A07D38D442D7}"/>
              </a:ext>
            </a:extLst>
          </p:cNvPr>
          <p:cNvSpPr/>
          <p:nvPr/>
        </p:nvSpPr>
        <p:spPr>
          <a:xfrm>
            <a:off x="10869561" y="3901724"/>
            <a:ext cx="2743200" cy="3544249"/>
          </a:xfrm>
          <a:prstGeom prst="rect">
            <a:avLst/>
          </a:prstGeom>
          <a:solidFill>
            <a:srgbClr val="2884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a:t>
            </a:r>
            <a:r>
              <a:rPr lang="en-US" i="1" dirty="0"/>
              <a:t>glioblastoma</a:t>
            </a:r>
            <a:r>
              <a:rPr lang="en-US" dirty="0"/>
              <a:t> term should be used for those diffuse astrocytic gliomas that are IDH-</a:t>
            </a:r>
            <a:r>
              <a:rPr lang="en-US" dirty="0" err="1"/>
              <a:t>wt</a:t>
            </a:r>
            <a:r>
              <a:rPr lang="en-US" dirty="0"/>
              <a:t> + hist or mol features of GBM.</a:t>
            </a:r>
          </a:p>
          <a:p>
            <a:pPr algn="ctr"/>
            <a:endParaRPr lang="en-US" dirty="0"/>
          </a:p>
          <a:p>
            <a:pPr algn="ctr"/>
            <a:r>
              <a:rPr lang="en-US" dirty="0"/>
              <a:t>Diffuse astrocytic gliomas IDH-mutated can be graduated to correspond to grade 2-4 (CDKN2A/B)</a:t>
            </a:r>
          </a:p>
          <a:p>
            <a:pPr algn="ctr"/>
            <a:endParaRPr lang="en-US" dirty="0"/>
          </a:p>
          <a:p>
            <a:pPr algn="ctr"/>
            <a:r>
              <a:rPr lang="en-US" dirty="0"/>
              <a:t>Arabic vs Roman numerals</a:t>
            </a:r>
          </a:p>
        </p:txBody>
      </p:sp>
      <p:pic>
        <p:nvPicPr>
          <p:cNvPr id="19" name="Imagem 18">
            <a:extLst>
              <a:ext uri="{FF2B5EF4-FFF2-40B4-BE49-F238E27FC236}">
                <a16:creationId xmlns:a16="http://schemas.microsoft.com/office/drawing/2014/main" id="{82170219-847F-24FB-401B-4A69AFC39090}"/>
              </a:ext>
            </a:extLst>
          </p:cNvPr>
          <p:cNvPicPr>
            <a:picLocks noChangeAspect="1"/>
          </p:cNvPicPr>
          <p:nvPr/>
        </p:nvPicPr>
        <p:blipFill>
          <a:blip r:embed="rId10"/>
          <a:stretch>
            <a:fillRect/>
          </a:stretch>
        </p:blipFill>
        <p:spPr>
          <a:xfrm>
            <a:off x="14105744" y="3565171"/>
            <a:ext cx="3671936" cy="2520694"/>
          </a:xfrm>
          <a:prstGeom prst="rect">
            <a:avLst/>
          </a:prstGeom>
        </p:spPr>
      </p:pic>
    </p:spTree>
    <p:extLst>
      <p:ext uri="{BB962C8B-B14F-4D97-AF65-F5344CB8AC3E}">
        <p14:creationId xmlns:p14="http://schemas.microsoft.com/office/powerpoint/2010/main" val="722491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90 BEST &amp;quot;Traffic Light Icon&amp;quot; IMAGES, STOCK PHOTOS &amp;amp; VECTORS | Adobe Stock">
            <a:extLst>
              <a:ext uri="{FF2B5EF4-FFF2-40B4-BE49-F238E27FC236}">
                <a16:creationId xmlns:a16="http://schemas.microsoft.com/office/drawing/2014/main" id="{AB756F55-2424-9698-C585-D296B3ECCF0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056" b="90000" l="5795" r="99703">
                        <a14:foregroundMark x1="33284" y1="30000" x2="33730" y2="33889"/>
                        <a14:foregroundMark x1="31947" y1="35556" x2="28826" y2="38056"/>
                        <a14:foregroundMark x1="19762" y1="37500" x2="19762" y2="40556"/>
                        <a14:foregroundMark x1="20208" y1="53889" x2="20208" y2="57778"/>
                        <a14:foregroundMark x1="36404" y1="52778" x2="36553" y2="56389"/>
                        <a14:foregroundMark x1="36553" y1="35833" x2="36553" y2="39722"/>
                        <a14:foregroundMark x1="36701" y1="73889" x2="36701" y2="81389"/>
                        <a14:foregroundMark x1="19911" y1="76944" x2="20059" y2="79722"/>
                        <a14:foregroundMark x1="15453" y1="8333" x2="23774" y2="9167"/>
                        <a14:foregroundMark x1="23774" y1="9167" x2="27489" y2="8611"/>
                        <a14:foregroundMark x1="27489" y1="8611" x2="27637" y2="8611"/>
                        <a14:foregroundMark x1="37147" y1="8333" x2="38336" y2="8333"/>
                        <a14:foregroundMark x1="47548" y1="8333" x2="48291" y2="8611"/>
                        <a14:foregroundMark x1="48291" y1="8333" x2="82467" y2="9167"/>
                        <a14:foregroundMark x1="82467" y1="9167" x2="94799" y2="8333"/>
                        <a14:foregroundMark x1="94799" y1="8333" x2="99703" y2="8889"/>
                        <a14:foregroundMark x1="17088" y1="8889" x2="5795" y2="8333"/>
                        <a14:foregroundMark x1="25111" y1="33056" x2="24071" y2="39444"/>
                        <a14:foregroundMark x1="30609" y1="77500" x2="28083" y2="81111"/>
                        <a14:foregroundMark x1="33581" y1="87222" x2="32987" y2="90000"/>
                        <a14:foregroundMark x1="24071" y1="34722" x2="23031" y2="37778"/>
                      </a14:backgroundRemoval>
                    </a14:imgEffect>
                  </a14:imgLayer>
                </a14:imgProps>
              </a:ext>
              <a:ext uri="{28A0092B-C50C-407E-A947-70E740481C1C}">
                <a14:useLocalDpi xmlns:a14="http://schemas.microsoft.com/office/drawing/2010/main" val="0"/>
              </a:ext>
            </a:extLst>
          </a:blip>
          <a:srcRect l="12857" t="4622" b="7126"/>
          <a:stretch/>
        </p:blipFill>
        <p:spPr bwMode="auto">
          <a:xfrm>
            <a:off x="0" y="2913088"/>
            <a:ext cx="12801600" cy="6470755"/>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1FB629ED-4458-37F8-7608-2D9F3E3D1E7D}"/>
              </a:ext>
            </a:extLst>
          </p:cNvPr>
          <p:cNvSpPr txBox="1"/>
          <p:nvPr/>
        </p:nvSpPr>
        <p:spPr>
          <a:xfrm>
            <a:off x="4032849" y="4335597"/>
            <a:ext cx="8520493" cy="1569660"/>
          </a:xfrm>
          <a:prstGeom prst="rect">
            <a:avLst/>
          </a:prstGeom>
          <a:noFill/>
        </p:spPr>
        <p:txBody>
          <a:bodyPr wrap="square" rtlCol="0">
            <a:spAutoFit/>
          </a:bodyPr>
          <a:lstStyle/>
          <a:p>
            <a:r>
              <a:rPr lang="en-US" sz="2400" b="1" dirty="0">
                <a:solidFill>
                  <a:srgbClr val="FF0000"/>
                </a:solidFill>
              </a:rPr>
              <a:t>NOS / Not otherwise specified</a:t>
            </a:r>
          </a:p>
          <a:p>
            <a:r>
              <a:rPr lang="en-US" sz="2400" dirty="0">
                <a:solidFill>
                  <a:srgbClr val="565755"/>
                </a:solidFill>
              </a:rPr>
              <a:t>The diagnostic information necessary to assign a WHO diagnosis is not available, providing an </a:t>
            </a:r>
            <a:r>
              <a:rPr lang="en-US" sz="2400" b="1" u="sng" dirty="0">
                <a:solidFill>
                  <a:srgbClr val="565755"/>
                </a:solidFill>
              </a:rPr>
              <a:t>ALERT</a:t>
            </a:r>
            <a:r>
              <a:rPr lang="en-US" sz="2400" dirty="0">
                <a:solidFill>
                  <a:srgbClr val="565755"/>
                </a:solidFill>
              </a:rPr>
              <a:t> to the neuro-oncologist that a molecular work-up has not been undertaken or failed technically</a:t>
            </a:r>
          </a:p>
        </p:txBody>
      </p:sp>
      <p:sp>
        <p:nvSpPr>
          <p:cNvPr id="6" name="CaixaDeTexto 5">
            <a:extLst>
              <a:ext uri="{FF2B5EF4-FFF2-40B4-BE49-F238E27FC236}">
                <a16:creationId xmlns:a16="http://schemas.microsoft.com/office/drawing/2014/main" id="{B665F965-0934-06D9-2D92-5BD7B68AD3D2}"/>
              </a:ext>
            </a:extLst>
          </p:cNvPr>
          <p:cNvSpPr txBox="1"/>
          <p:nvPr/>
        </p:nvSpPr>
        <p:spPr>
          <a:xfrm>
            <a:off x="4032848" y="6169828"/>
            <a:ext cx="8520493" cy="1569660"/>
          </a:xfrm>
          <a:prstGeom prst="rect">
            <a:avLst/>
          </a:prstGeom>
          <a:noFill/>
        </p:spPr>
        <p:txBody>
          <a:bodyPr wrap="square" rtlCol="0">
            <a:spAutoFit/>
          </a:bodyPr>
          <a:lstStyle/>
          <a:p>
            <a:r>
              <a:rPr lang="en-US" sz="2400" b="1" dirty="0">
                <a:solidFill>
                  <a:srgbClr val="FFFF00"/>
                </a:solidFill>
                <a:highlight>
                  <a:srgbClr val="C0C0C0"/>
                </a:highlight>
              </a:rPr>
              <a:t>NEC / Not elsewhere classified</a:t>
            </a:r>
          </a:p>
          <a:p>
            <a:r>
              <a:rPr lang="en-US" sz="2400" dirty="0">
                <a:solidFill>
                  <a:srgbClr val="565755"/>
                </a:solidFill>
              </a:rPr>
              <a:t>Indicated that the necessary diagnostic testing has been successfully performed but the results do not readily allow for a WHO diagnosis</a:t>
            </a:r>
          </a:p>
        </p:txBody>
      </p:sp>
      <p:sp>
        <p:nvSpPr>
          <p:cNvPr id="7" name="CaixaDeTexto 6">
            <a:extLst>
              <a:ext uri="{FF2B5EF4-FFF2-40B4-BE49-F238E27FC236}">
                <a16:creationId xmlns:a16="http://schemas.microsoft.com/office/drawing/2014/main" id="{1EC23A99-D74A-8DEE-3DE8-99A1953D460F}"/>
              </a:ext>
            </a:extLst>
          </p:cNvPr>
          <p:cNvSpPr txBox="1"/>
          <p:nvPr/>
        </p:nvSpPr>
        <p:spPr>
          <a:xfrm>
            <a:off x="4032849" y="8004059"/>
            <a:ext cx="8520493" cy="1569660"/>
          </a:xfrm>
          <a:prstGeom prst="rect">
            <a:avLst/>
          </a:prstGeom>
          <a:noFill/>
        </p:spPr>
        <p:txBody>
          <a:bodyPr wrap="square" rtlCol="0">
            <a:spAutoFit/>
          </a:bodyPr>
          <a:lstStyle/>
          <a:p>
            <a:r>
              <a:rPr lang="en-US" sz="2400" b="1" dirty="0">
                <a:solidFill>
                  <a:srgbClr val="92D050"/>
                </a:solidFill>
              </a:rPr>
              <a:t>Integrated and layered diagnosis</a:t>
            </a:r>
          </a:p>
          <a:p>
            <a:r>
              <a:rPr lang="en-US" sz="2400" dirty="0">
                <a:solidFill>
                  <a:srgbClr val="565755"/>
                </a:solidFill>
              </a:rPr>
              <a:t>Due to the growing importance of molecular information in CNS tumor classification, diagnostic reports (and diagnosis) need to combine data into a single, “integrated” diagnosis</a:t>
            </a:r>
          </a:p>
        </p:txBody>
      </p:sp>
      <p:sp>
        <p:nvSpPr>
          <p:cNvPr id="8" name="Retângulo 7">
            <a:extLst>
              <a:ext uri="{FF2B5EF4-FFF2-40B4-BE49-F238E27FC236}">
                <a16:creationId xmlns:a16="http://schemas.microsoft.com/office/drawing/2014/main" id="{7C13E174-67A5-2305-67C9-5B9624BF314E}"/>
              </a:ext>
            </a:extLst>
          </p:cNvPr>
          <p:cNvSpPr/>
          <p:nvPr/>
        </p:nvSpPr>
        <p:spPr>
          <a:xfrm>
            <a:off x="0" y="3102964"/>
            <a:ext cx="18288000" cy="17988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Título 1">
            <a:extLst>
              <a:ext uri="{FF2B5EF4-FFF2-40B4-BE49-F238E27FC236}">
                <a16:creationId xmlns:a16="http://schemas.microsoft.com/office/drawing/2014/main" id="{EA752D23-F146-A82B-DAF0-C253F9AC728B}"/>
              </a:ext>
            </a:extLst>
          </p:cNvPr>
          <p:cNvSpPr>
            <a:spLocks noGrp="1"/>
          </p:cNvSpPr>
          <p:nvPr>
            <p:ph type="ctrTitle"/>
          </p:nvPr>
        </p:nvSpPr>
        <p:spPr>
          <a:xfrm>
            <a:off x="567812" y="321799"/>
            <a:ext cx="11665975" cy="1216131"/>
          </a:xfrm>
        </p:spPr>
        <p:txBody>
          <a:bodyPr/>
          <a:lstStyle/>
          <a:p>
            <a:r>
              <a:rPr lang="pt-BR" sz="4400" dirty="0"/>
              <a:t>IMPORTANT </a:t>
            </a:r>
            <a:r>
              <a:rPr lang="pt-BR" sz="4400" b="1" dirty="0">
                <a:solidFill>
                  <a:srgbClr val="FF0000"/>
                </a:solidFill>
              </a:rPr>
              <a:t>FIRST STEP </a:t>
            </a:r>
            <a:r>
              <a:rPr lang="pt-BR" sz="4400" dirty="0"/>
              <a:t>IN A</a:t>
            </a:r>
            <a:br>
              <a:rPr lang="pt-BR" sz="4400" dirty="0"/>
            </a:br>
            <a:r>
              <a:rPr lang="pt-BR" sz="4400" dirty="0"/>
              <a:t>NEURO-ONCOLOGY CONSULT</a:t>
            </a:r>
          </a:p>
        </p:txBody>
      </p:sp>
      <p:pic>
        <p:nvPicPr>
          <p:cNvPr id="7176" name="Picture 8" descr="Genetic Testing - Color Health">
            <a:extLst>
              <a:ext uri="{FF2B5EF4-FFF2-40B4-BE49-F238E27FC236}">
                <a16:creationId xmlns:a16="http://schemas.microsoft.com/office/drawing/2014/main" id="{3A4406F2-ADD4-345C-C088-EDBCBB5CEA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3042" y="4157477"/>
            <a:ext cx="6120106" cy="43517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14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315D24-FD97-C810-AB22-A65F0E8B2193}"/>
              </a:ext>
            </a:extLst>
          </p:cNvPr>
          <p:cNvSpPr>
            <a:spLocks noGrp="1"/>
          </p:cNvSpPr>
          <p:nvPr>
            <p:ph type="ctrTitle"/>
          </p:nvPr>
        </p:nvSpPr>
        <p:spPr/>
        <p:txBody>
          <a:bodyPr/>
          <a:lstStyle/>
          <a:p>
            <a:r>
              <a:rPr lang="pt-BR" sz="6000" dirty="0"/>
              <a:t>FACING WHO CNS 2021 IN BRAZIL</a:t>
            </a:r>
          </a:p>
        </p:txBody>
      </p:sp>
      <p:sp>
        <p:nvSpPr>
          <p:cNvPr id="5" name="Google Shape;213;p17">
            <a:extLst>
              <a:ext uri="{FF2B5EF4-FFF2-40B4-BE49-F238E27FC236}">
                <a16:creationId xmlns:a16="http://schemas.microsoft.com/office/drawing/2014/main" id="{B97706CA-8848-0291-D36A-F3796A6C84F0}"/>
              </a:ext>
            </a:extLst>
          </p:cNvPr>
          <p:cNvSpPr/>
          <p:nvPr/>
        </p:nvSpPr>
        <p:spPr>
          <a:xfrm>
            <a:off x="9070774" y="6060728"/>
            <a:ext cx="45719" cy="1280132"/>
          </a:xfrm>
          <a:custGeom>
            <a:avLst/>
            <a:gdLst/>
            <a:ahLst/>
            <a:cxnLst/>
            <a:rect l="l" t="t" r="r" b="b"/>
            <a:pathLst>
              <a:path h="1" extrusionOk="0">
                <a:moveTo>
                  <a:pt x="0" y="1"/>
                </a:move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4;p17">
            <a:extLst>
              <a:ext uri="{FF2B5EF4-FFF2-40B4-BE49-F238E27FC236}">
                <a16:creationId xmlns:a16="http://schemas.microsoft.com/office/drawing/2014/main" id="{21BC48DC-7AD8-C8B7-AD2C-4B9BE50A5987}"/>
              </a:ext>
            </a:extLst>
          </p:cNvPr>
          <p:cNvSpPr/>
          <p:nvPr/>
        </p:nvSpPr>
        <p:spPr>
          <a:xfrm>
            <a:off x="8834032" y="8945434"/>
            <a:ext cx="45719" cy="45719"/>
          </a:xfrm>
          <a:custGeom>
            <a:avLst/>
            <a:gdLst/>
            <a:ahLst/>
            <a:cxnLst/>
            <a:rect l="l" t="t" r="r" b="b"/>
            <a:pathLst>
              <a:path w="1" h="1" fill="none" extrusionOk="0">
                <a:moveTo>
                  <a:pt x="1" y="1"/>
                </a:moveTo>
                <a:close/>
              </a:path>
            </a:pathLst>
          </a:custGeom>
          <a:noFill/>
          <a:ln w="24700" cap="flat" cmpd="sng">
            <a:solidFill>
              <a:srgbClr val="F2F2F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15;p17">
            <a:extLst>
              <a:ext uri="{FF2B5EF4-FFF2-40B4-BE49-F238E27FC236}">
                <a16:creationId xmlns:a16="http://schemas.microsoft.com/office/drawing/2014/main" id="{1C29BBB5-3382-A00E-3293-7B1A13A05B0F}"/>
              </a:ext>
            </a:extLst>
          </p:cNvPr>
          <p:cNvSpPr/>
          <p:nvPr/>
        </p:nvSpPr>
        <p:spPr>
          <a:xfrm>
            <a:off x="8666146" y="8536543"/>
            <a:ext cx="45719" cy="45719"/>
          </a:xfrm>
          <a:custGeom>
            <a:avLst/>
            <a:gdLst/>
            <a:ahLst/>
            <a:cxnLst/>
            <a:rect l="l" t="t" r="r" b="b"/>
            <a:pathLst>
              <a:path w="1" h="1" extrusionOk="0">
                <a:moveTo>
                  <a:pt x="1" y="1"/>
                </a:move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6;p17">
            <a:extLst>
              <a:ext uri="{FF2B5EF4-FFF2-40B4-BE49-F238E27FC236}">
                <a16:creationId xmlns:a16="http://schemas.microsoft.com/office/drawing/2014/main" id="{F93C974C-04D6-0D9E-506C-BFB1A00A370B}"/>
              </a:ext>
            </a:extLst>
          </p:cNvPr>
          <p:cNvSpPr/>
          <p:nvPr/>
        </p:nvSpPr>
        <p:spPr>
          <a:xfrm>
            <a:off x="8661796" y="5702370"/>
            <a:ext cx="45719" cy="1280132"/>
          </a:xfrm>
          <a:custGeom>
            <a:avLst/>
            <a:gdLst/>
            <a:ahLst/>
            <a:cxnLst/>
            <a:rect l="l" t="t" r="r" b="b"/>
            <a:pathLst>
              <a:path h="1" extrusionOk="0">
                <a:moveTo>
                  <a:pt x="0" y="1"/>
                </a:move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7;p17">
            <a:extLst>
              <a:ext uri="{FF2B5EF4-FFF2-40B4-BE49-F238E27FC236}">
                <a16:creationId xmlns:a16="http://schemas.microsoft.com/office/drawing/2014/main" id="{8124C8E6-365B-5597-7946-AD7CB06AE850}"/>
              </a:ext>
            </a:extLst>
          </p:cNvPr>
          <p:cNvSpPr/>
          <p:nvPr/>
        </p:nvSpPr>
        <p:spPr>
          <a:xfrm>
            <a:off x="9636813" y="7912820"/>
            <a:ext cx="45719" cy="45719"/>
          </a:xfrm>
          <a:custGeom>
            <a:avLst/>
            <a:gdLst/>
            <a:ahLst/>
            <a:cxnLst/>
            <a:rect l="l" t="t" r="r" b="b"/>
            <a:pathLst>
              <a:path w="1" h="1" extrusionOk="0">
                <a:moveTo>
                  <a:pt x="0" y="1"/>
                </a:move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218;p17">
            <a:extLst>
              <a:ext uri="{FF2B5EF4-FFF2-40B4-BE49-F238E27FC236}">
                <a16:creationId xmlns:a16="http://schemas.microsoft.com/office/drawing/2014/main" id="{79F6CC31-A5C3-DEDA-8C5D-ECC85D0FB68E}"/>
              </a:ext>
            </a:extLst>
          </p:cNvPr>
          <p:cNvGrpSpPr/>
          <p:nvPr/>
        </p:nvGrpSpPr>
        <p:grpSpPr>
          <a:xfrm>
            <a:off x="8368156" y="2813186"/>
            <a:ext cx="1072501" cy="6904612"/>
            <a:chOff x="3890774" y="1637625"/>
            <a:chExt cx="544555" cy="3505769"/>
          </a:xfrm>
        </p:grpSpPr>
        <p:sp>
          <p:nvSpPr>
            <p:cNvPr id="11" name="Google Shape;219;p17">
              <a:extLst>
                <a:ext uri="{FF2B5EF4-FFF2-40B4-BE49-F238E27FC236}">
                  <a16:creationId xmlns:a16="http://schemas.microsoft.com/office/drawing/2014/main" id="{F6825A34-FC2D-46C5-F116-CFED759DB608}"/>
                </a:ext>
              </a:extLst>
            </p:cNvPr>
            <p:cNvSpPr/>
            <p:nvPr/>
          </p:nvSpPr>
          <p:spPr>
            <a:xfrm>
              <a:off x="3890774" y="1637625"/>
              <a:ext cx="544555" cy="3505769"/>
            </a:xfrm>
            <a:custGeom>
              <a:avLst/>
              <a:gdLst/>
              <a:ahLst/>
              <a:cxnLst/>
              <a:rect l="l" t="t" r="r" b="b"/>
              <a:pathLst>
                <a:path w="19278" h="124109" extrusionOk="0">
                  <a:moveTo>
                    <a:pt x="9639" y="1"/>
                  </a:moveTo>
                  <a:cubicBezTo>
                    <a:pt x="9383" y="1"/>
                    <a:pt x="9127" y="123"/>
                    <a:pt x="8931" y="367"/>
                  </a:cubicBezTo>
                  <a:lnTo>
                    <a:pt x="394" y="11273"/>
                  </a:lnTo>
                  <a:cubicBezTo>
                    <a:pt x="1" y="11773"/>
                    <a:pt x="179" y="12190"/>
                    <a:pt x="787" y="12190"/>
                  </a:cubicBezTo>
                  <a:lnTo>
                    <a:pt x="3430" y="12190"/>
                  </a:lnTo>
                  <a:lnTo>
                    <a:pt x="3430" y="124108"/>
                  </a:lnTo>
                  <a:lnTo>
                    <a:pt x="15777" y="124108"/>
                  </a:lnTo>
                  <a:lnTo>
                    <a:pt x="15777" y="12190"/>
                  </a:lnTo>
                  <a:lnTo>
                    <a:pt x="18491" y="12190"/>
                  </a:lnTo>
                  <a:cubicBezTo>
                    <a:pt x="19098" y="12190"/>
                    <a:pt x="19277" y="11773"/>
                    <a:pt x="18884" y="11273"/>
                  </a:cubicBezTo>
                  <a:lnTo>
                    <a:pt x="10347" y="367"/>
                  </a:lnTo>
                  <a:cubicBezTo>
                    <a:pt x="10151" y="123"/>
                    <a:pt x="9895" y="1"/>
                    <a:pt x="9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20;p17">
              <a:extLst>
                <a:ext uri="{FF2B5EF4-FFF2-40B4-BE49-F238E27FC236}">
                  <a16:creationId xmlns:a16="http://schemas.microsoft.com/office/drawing/2014/main" id="{099F7FF7-B43F-23FD-E286-E76B6361DA93}"/>
                </a:ext>
              </a:extLst>
            </p:cNvPr>
            <p:cNvSpPr/>
            <p:nvPr/>
          </p:nvSpPr>
          <p:spPr>
            <a:xfrm>
              <a:off x="4151788" y="2196180"/>
              <a:ext cx="22542" cy="2611566"/>
            </a:xfrm>
            <a:custGeom>
              <a:avLst/>
              <a:gdLst/>
              <a:ahLst/>
              <a:cxnLst/>
              <a:rect l="l" t="t" r="r" b="b"/>
              <a:pathLst>
                <a:path w="798" h="92453" extrusionOk="0">
                  <a:moveTo>
                    <a:pt x="393" y="1"/>
                  </a:moveTo>
                  <a:cubicBezTo>
                    <a:pt x="179" y="1"/>
                    <a:pt x="0" y="179"/>
                    <a:pt x="0" y="394"/>
                  </a:cubicBezTo>
                  <a:lnTo>
                    <a:pt x="0" y="5787"/>
                  </a:lnTo>
                  <a:cubicBezTo>
                    <a:pt x="0" y="6013"/>
                    <a:pt x="179" y="6192"/>
                    <a:pt x="393" y="6192"/>
                  </a:cubicBezTo>
                  <a:cubicBezTo>
                    <a:pt x="619" y="6192"/>
                    <a:pt x="798" y="6013"/>
                    <a:pt x="798" y="5787"/>
                  </a:cubicBezTo>
                  <a:lnTo>
                    <a:pt x="798" y="394"/>
                  </a:lnTo>
                  <a:cubicBezTo>
                    <a:pt x="798" y="179"/>
                    <a:pt x="619" y="1"/>
                    <a:pt x="393" y="1"/>
                  </a:cubicBezTo>
                  <a:close/>
                  <a:moveTo>
                    <a:pt x="393" y="14384"/>
                  </a:moveTo>
                  <a:cubicBezTo>
                    <a:pt x="179" y="14384"/>
                    <a:pt x="0" y="14562"/>
                    <a:pt x="0" y="14776"/>
                  </a:cubicBezTo>
                  <a:lnTo>
                    <a:pt x="0" y="20170"/>
                  </a:lnTo>
                  <a:cubicBezTo>
                    <a:pt x="0" y="20384"/>
                    <a:pt x="179" y="20563"/>
                    <a:pt x="393" y="20563"/>
                  </a:cubicBezTo>
                  <a:cubicBezTo>
                    <a:pt x="619" y="20563"/>
                    <a:pt x="798" y="20384"/>
                    <a:pt x="798" y="20170"/>
                  </a:cubicBezTo>
                  <a:lnTo>
                    <a:pt x="798" y="14776"/>
                  </a:lnTo>
                  <a:cubicBezTo>
                    <a:pt x="798" y="14562"/>
                    <a:pt x="619" y="14384"/>
                    <a:pt x="393" y="14384"/>
                  </a:cubicBezTo>
                  <a:close/>
                  <a:moveTo>
                    <a:pt x="393" y="28754"/>
                  </a:moveTo>
                  <a:cubicBezTo>
                    <a:pt x="179" y="28754"/>
                    <a:pt x="0" y="28933"/>
                    <a:pt x="0" y="29159"/>
                  </a:cubicBezTo>
                  <a:lnTo>
                    <a:pt x="0" y="34541"/>
                  </a:lnTo>
                  <a:cubicBezTo>
                    <a:pt x="0" y="34767"/>
                    <a:pt x="179" y="34946"/>
                    <a:pt x="393" y="34946"/>
                  </a:cubicBezTo>
                  <a:cubicBezTo>
                    <a:pt x="619" y="34946"/>
                    <a:pt x="798" y="34767"/>
                    <a:pt x="798" y="34541"/>
                  </a:cubicBezTo>
                  <a:lnTo>
                    <a:pt x="798" y="29159"/>
                  </a:lnTo>
                  <a:cubicBezTo>
                    <a:pt x="798" y="28933"/>
                    <a:pt x="619" y="28754"/>
                    <a:pt x="393" y="28754"/>
                  </a:cubicBezTo>
                  <a:close/>
                  <a:moveTo>
                    <a:pt x="393" y="43137"/>
                  </a:moveTo>
                  <a:cubicBezTo>
                    <a:pt x="179" y="43137"/>
                    <a:pt x="0" y="43316"/>
                    <a:pt x="0" y="43530"/>
                  </a:cubicBezTo>
                  <a:lnTo>
                    <a:pt x="0" y="48923"/>
                  </a:lnTo>
                  <a:cubicBezTo>
                    <a:pt x="0" y="49138"/>
                    <a:pt x="179" y="49316"/>
                    <a:pt x="393" y="49316"/>
                  </a:cubicBezTo>
                  <a:cubicBezTo>
                    <a:pt x="619" y="49316"/>
                    <a:pt x="798" y="49138"/>
                    <a:pt x="798" y="48923"/>
                  </a:cubicBezTo>
                  <a:lnTo>
                    <a:pt x="798" y="43530"/>
                  </a:lnTo>
                  <a:cubicBezTo>
                    <a:pt x="798" y="43316"/>
                    <a:pt x="619" y="43137"/>
                    <a:pt x="393" y="43137"/>
                  </a:cubicBezTo>
                  <a:close/>
                  <a:moveTo>
                    <a:pt x="393" y="57508"/>
                  </a:moveTo>
                  <a:cubicBezTo>
                    <a:pt x="179" y="57508"/>
                    <a:pt x="0" y="57686"/>
                    <a:pt x="0" y="57913"/>
                  </a:cubicBezTo>
                  <a:lnTo>
                    <a:pt x="0" y="63306"/>
                  </a:lnTo>
                  <a:cubicBezTo>
                    <a:pt x="0" y="63521"/>
                    <a:pt x="179" y="63699"/>
                    <a:pt x="393" y="63699"/>
                  </a:cubicBezTo>
                  <a:cubicBezTo>
                    <a:pt x="619" y="63699"/>
                    <a:pt x="798" y="63521"/>
                    <a:pt x="798" y="63306"/>
                  </a:cubicBezTo>
                  <a:lnTo>
                    <a:pt x="798" y="57913"/>
                  </a:lnTo>
                  <a:cubicBezTo>
                    <a:pt x="798" y="57686"/>
                    <a:pt x="619" y="57508"/>
                    <a:pt x="393" y="57508"/>
                  </a:cubicBezTo>
                  <a:close/>
                  <a:moveTo>
                    <a:pt x="393" y="71891"/>
                  </a:moveTo>
                  <a:cubicBezTo>
                    <a:pt x="179" y="71891"/>
                    <a:pt x="0" y="72069"/>
                    <a:pt x="0" y="72283"/>
                  </a:cubicBezTo>
                  <a:lnTo>
                    <a:pt x="0" y="77677"/>
                  </a:lnTo>
                  <a:cubicBezTo>
                    <a:pt x="0" y="77903"/>
                    <a:pt x="179" y="78070"/>
                    <a:pt x="393" y="78070"/>
                  </a:cubicBezTo>
                  <a:cubicBezTo>
                    <a:pt x="619" y="78070"/>
                    <a:pt x="798" y="77903"/>
                    <a:pt x="798" y="77677"/>
                  </a:cubicBezTo>
                  <a:lnTo>
                    <a:pt x="798" y="72283"/>
                  </a:lnTo>
                  <a:cubicBezTo>
                    <a:pt x="798" y="72069"/>
                    <a:pt x="619" y="71891"/>
                    <a:pt x="393" y="71891"/>
                  </a:cubicBezTo>
                  <a:close/>
                  <a:moveTo>
                    <a:pt x="393" y="86273"/>
                  </a:moveTo>
                  <a:cubicBezTo>
                    <a:pt x="179" y="86273"/>
                    <a:pt x="0" y="86452"/>
                    <a:pt x="0" y="86666"/>
                  </a:cubicBezTo>
                  <a:lnTo>
                    <a:pt x="0" y="92060"/>
                  </a:lnTo>
                  <a:cubicBezTo>
                    <a:pt x="0" y="92274"/>
                    <a:pt x="179" y="92453"/>
                    <a:pt x="393" y="92453"/>
                  </a:cubicBezTo>
                  <a:cubicBezTo>
                    <a:pt x="619" y="92453"/>
                    <a:pt x="798" y="92274"/>
                    <a:pt x="798" y="92060"/>
                  </a:cubicBezTo>
                  <a:lnTo>
                    <a:pt x="798" y="86666"/>
                  </a:lnTo>
                  <a:cubicBezTo>
                    <a:pt x="798" y="86452"/>
                    <a:pt x="619" y="86273"/>
                    <a:pt x="393" y="862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221;p17">
            <a:extLst>
              <a:ext uri="{FF2B5EF4-FFF2-40B4-BE49-F238E27FC236}">
                <a16:creationId xmlns:a16="http://schemas.microsoft.com/office/drawing/2014/main" id="{F3C336FC-041C-CBFA-93FD-4D702EAE39CD}"/>
              </a:ext>
            </a:extLst>
          </p:cNvPr>
          <p:cNvGrpSpPr/>
          <p:nvPr/>
        </p:nvGrpSpPr>
        <p:grpSpPr>
          <a:xfrm>
            <a:off x="7864405" y="4099785"/>
            <a:ext cx="3492668" cy="5618032"/>
            <a:chOff x="3387023" y="2290896"/>
            <a:chExt cx="1773378" cy="2852517"/>
          </a:xfrm>
        </p:grpSpPr>
        <p:sp>
          <p:nvSpPr>
            <p:cNvPr id="14" name="Google Shape;222;p17">
              <a:extLst>
                <a:ext uri="{FF2B5EF4-FFF2-40B4-BE49-F238E27FC236}">
                  <a16:creationId xmlns:a16="http://schemas.microsoft.com/office/drawing/2014/main" id="{C9A7D442-0CCB-71C6-71BC-C1EB2DC872C5}"/>
                </a:ext>
              </a:extLst>
            </p:cNvPr>
            <p:cNvSpPr/>
            <p:nvPr/>
          </p:nvSpPr>
          <p:spPr>
            <a:xfrm>
              <a:off x="3387023" y="2290896"/>
              <a:ext cx="1773378" cy="2852517"/>
            </a:xfrm>
            <a:custGeom>
              <a:avLst/>
              <a:gdLst/>
              <a:ahLst/>
              <a:cxnLst/>
              <a:rect l="l" t="t" r="r" b="b"/>
              <a:pathLst>
                <a:path w="62780" h="100983" extrusionOk="0">
                  <a:moveTo>
                    <a:pt x="1010" y="0"/>
                  </a:moveTo>
                  <a:cubicBezTo>
                    <a:pt x="422" y="0"/>
                    <a:pt x="1" y="458"/>
                    <a:pt x="46" y="1065"/>
                  </a:cubicBezTo>
                  <a:lnTo>
                    <a:pt x="1332" y="15186"/>
                  </a:lnTo>
                  <a:cubicBezTo>
                    <a:pt x="1368" y="15585"/>
                    <a:pt x="1541" y="15794"/>
                    <a:pt x="1774" y="15794"/>
                  </a:cubicBezTo>
                  <a:cubicBezTo>
                    <a:pt x="1922" y="15794"/>
                    <a:pt x="2096" y="15708"/>
                    <a:pt x="2272" y="15531"/>
                  </a:cubicBezTo>
                  <a:lnTo>
                    <a:pt x="4689" y="13126"/>
                  </a:lnTo>
                  <a:cubicBezTo>
                    <a:pt x="10857" y="18889"/>
                    <a:pt x="19179" y="22413"/>
                    <a:pt x="28252" y="22425"/>
                  </a:cubicBezTo>
                  <a:cubicBezTo>
                    <a:pt x="40456" y="22425"/>
                    <a:pt x="50433" y="32366"/>
                    <a:pt x="50433" y="44642"/>
                  </a:cubicBezTo>
                  <a:lnTo>
                    <a:pt x="50433" y="100982"/>
                  </a:lnTo>
                  <a:lnTo>
                    <a:pt x="62780" y="100982"/>
                  </a:lnTo>
                  <a:lnTo>
                    <a:pt x="62780" y="44582"/>
                  </a:lnTo>
                  <a:lnTo>
                    <a:pt x="62744" y="44582"/>
                  </a:lnTo>
                  <a:cubicBezTo>
                    <a:pt x="62744" y="25532"/>
                    <a:pt x="47302" y="10114"/>
                    <a:pt x="28252" y="10090"/>
                  </a:cubicBezTo>
                  <a:cubicBezTo>
                    <a:pt x="22596" y="10090"/>
                    <a:pt x="17334" y="7947"/>
                    <a:pt x="13405" y="4411"/>
                  </a:cubicBezTo>
                  <a:lnTo>
                    <a:pt x="15584" y="2220"/>
                  </a:lnTo>
                  <a:cubicBezTo>
                    <a:pt x="16048" y="1767"/>
                    <a:pt x="15893" y="1339"/>
                    <a:pt x="15250" y="1279"/>
                  </a:cubicBezTo>
                  <a:lnTo>
                    <a:pt x="1117" y="5"/>
                  </a:lnTo>
                  <a:cubicBezTo>
                    <a:pt x="1081" y="2"/>
                    <a:pt x="1045" y="0"/>
                    <a:pt x="10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23;p17">
              <a:extLst>
                <a:ext uri="{FF2B5EF4-FFF2-40B4-BE49-F238E27FC236}">
                  <a16:creationId xmlns:a16="http://schemas.microsoft.com/office/drawing/2014/main" id="{6466A325-CD20-9BA6-BCD8-258726C140F7}"/>
                </a:ext>
              </a:extLst>
            </p:cNvPr>
            <p:cNvSpPr/>
            <p:nvPr/>
          </p:nvSpPr>
          <p:spPr>
            <a:xfrm>
              <a:off x="3598857" y="2484285"/>
              <a:ext cx="1405172" cy="2470103"/>
            </a:xfrm>
            <a:custGeom>
              <a:avLst/>
              <a:gdLst/>
              <a:ahLst/>
              <a:cxnLst/>
              <a:rect l="l" t="t" r="r" b="b"/>
              <a:pathLst>
                <a:path w="49745" h="87445" extrusionOk="0">
                  <a:moveTo>
                    <a:pt x="441" y="1"/>
                  </a:moveTo>
                  <a:cubicBezTo>
                    <a:pt x="334" y="1"/>
                    <a:pt x="225" y="42"/>
                    <a:pt x="143" y="124"/>
                  </a:cubicBezTo>
                  <a:cubicBezTo>
                    <a:pt x="0" y="291"/>
                    <a:pt x="12" y="541"/>
                    <a:pt x="179" y="684"/>
                  </a:cubicBezTo>
                  <a:cubicBezTo>
                    <a:pt x="1679" y="2029"/>
                    <a:pt x="3274" y="3256"/>
                    <a:pt x="4918" y="4363"/>
                  </a:cubicBezTo>
                  <a:cubicBezTo>
                    <a:pt x="4989" y="4411"/>
                    <a:pt x="5060" y="4423"/>
                    <a:pt x="5132" y="4423"/>
                  </a:cubicBezTo>
                  <a:cubicBezTo>
                    <a:pt x="5263" y="4423"/>
                    <a:pt x="5394" y="4363"/>
                    <a:pt x="5465" y="4256"/>
                  </a:cubicBezTo>
                  <a:cubicBezTo>
                    <a:pt x="5584" y="4065"/>
                    <a:pt x="5537" y="3827"/>
                    <a:pt x="5358" y="3696"/>
                  </a:cubicBezTo>
                  <a:cubicBezTo>
                    <a:pt x="3739" y="2625"/>
                    <a:pt x="2179" y="1410"/>
                    <a:pt x="703" y="101"/>
                  </a:cubicBezTo>
                  <a:cubicBezTo>
                    <a:pt x="630" y="34"/>
                    <a:pt x="536" y="1"/>
                    <a:pt x="441" y="1"/>
                  </a:cubicBezTo>
                  <a:close/>
                  <a:moveTo>
                    <a:pt x="13955" y="8103"/>
                  </a:moveTo>
                  <a:cubicBezTo>
                    <a:pt x="13790" y="8103"/>
                    <a:pt x="13630" y="8204"/>
                    <a:pt x="13573" y="8364"/>
                  </a:cubicBezTo>
                  <a:cubicBezTo>
                    <a:pt x="13502" y="8566"/>
                    <a:pt x="13609" y="8804"/>
                    <a:pt x="13811" y="8876"/>
                  </a:cubicBezTo>
                  <a:cubicBezTo>
                    <a:pt x="15693" y="9554"/>
                    <a:pt x="17645" y="10090"/>
                    <a:pt x="19586" y="10483"/>
                  </a:cubicBezTo>
                  <a:lnTo>
                    <a:pt x="19669" y="10483"/>
                  </a:lnTo>
                  <a:cubicBezTo>
                    <a:pt x="19848" y="10483"/>
                    <a:pt x="20015" y="10352"/>
                    <a:pt x="20050" y="10173"/>
                  </a:cubicBezTo>
                  <a:cubicBezTo>
                    <a:pt x="20098" y="9959"/>
                    <a:pt x="19955" y="9745"/>
                    <a:pt x="19741" y="9697"/>
                  </a:cubicBezTo>
                  <a:cubicBezTo>
                    <a:pt x="17836" y="9328"/>
                    <a:pt x="15931" y="8792"/>
                    <a:pt x="14085" y="8125"/>
                  </a:cubicBezTo>
                  <a:cubicBezTo>
                    <a:pt x="14043" y="8110"/>
                    <a:pt x="13999" y="8103"/>
                    <a:pt x="13955" y="8103"/>
                  </a:cubicBezTo>
                  <a:close/>
                  <a:moveTo>
                    <a:pt x="29109" y="10954"/>
                  </a:moveTo>
                  <a:cubicBezTo>
                    <a:pt x="28919" y="10954"/>
                    <a:pt x="28752" y="11099"/>
                    <a:pt x="28730" y="11293"/>
                  </a:cubicBezTo>
                  <a:cubicBezTo>
                    <a:pt x="28694" y="11519"/>
                    <a:pt x="28849" y="11709"/>
                    <a:pt x="29063" y="11745"/>
                  </a:cubicBezTo>
                  <a:cubicBezTo>
                    <a:pt x="30933" y="11971"/>
                    <a:pt x="32778" y="12555"/>
                    <a:pt x="34576" y="13471"/>
                  </a:cubicBezTo>
                  <a:cubicBezTo>
                    <a:pt x="34636" y="13495"/>
                    <a:pt x="34695" y="13507"/>
                    <a:pt x="34755" y="13507"/>
                  </a:cubicBezTo>
                  <a:cubicBezTo>
                    <a:pt x="34897" y="13507"/>
                    <a:pt x="35040" y="13424"/>
                    <a:pt x="35112" y="13293"/>
                  </a:cubicBezTo>
                  <a:cubicBezTo>
                    <a:pt x="35207" y="13090"/>
                    <a:pt x="35136" y="12852"/>
                    <a:pt x="34933" y="12757"/>
                  </a:cubicBezTo>
                  <a:cubicBezTo>
                    <a:pt x="33064" y="11804"/>
                    <a:pt x="31123" y="11197"/>
                    <a:pt x="29171" y="10959"/>
                  </a:cubicBezTo>
                  <a:cubicBezTo>
                    <a:pt x="29150" y="10956"/>
                    <a:pt x="29129" y="10954"/>
                    <a:pt x="29109" y="10954"/>
                  </a:cubicBezTo>
                  <a:close/>
                  <a:moveTo>
                    <a:pt x="42350" y="18963"/>
                  </a:moveTo>
                  <a:cubicBezTo>
                    <a:pt x="42262" y="18963"/>
                    <a:pt x="42173" y="18993"/>
                    <a:pt x="42101" y="19055"/>
                  </a:cubicBezTo>
                  <a:cubicBezTo>
                    <a:pt x="41934" y="19198"/>
                    <a:pt x="41910" y="19448"/>
                    <a:pt x="42041" y="19615"/>
                  </a:cubicBezTo>
                  <a:cubicBezTo>
                    <a:pt x="43268" y="21091"/>
                    <a:pt x="44375" y="22734"/>
                    <a:pt x="45315" y="24473"/>
                  </a:cubicBezTo>
                  <a:cubicBezTo>
                    <a:pt x="45387" y="24604"/>
                    <a:pt x="45530" y="24687"/>
                    <a:pt x="45661" y="24687"/>
                  </a:cubicBezTo>
                  <a:cubicBezTo>
                    <a:pt x="45732" y="24687"/>
                    <a:pt x="45792" y="24663"/>
                    <a:pt x="45851" y="24639"/>
                  </a:cubicBezTo>
                  <a:cubicBezTo>
                    <a:pt x="46042" y="24532"/>
                    <a:pt x="46113" y="24294"/>
                    <a:pt x="46018" y="24092"/>
                  </a:cubicBezTo>
                  <a:cubicBezTo>
                    <a:pt x="45042" y="22306"/>
                    <a:pt x="43910" y="20627"/>
                    <a:pt x="42660" y="19115"/>
                  </a:cubicBezTo>
                  <a:cubicBezTo>
                    <a:pt x="42580" y="19014"/>
                    <a:pt x="42465" y="18963"/>
                    <a:pt x="42350" y="18963"/>
                  </a:cubicBezTo>
                  <a:close/>
                  <a:moveTo>
                    <a:pt x="48969" y="33191"/>
                  </a:moveTo>
                  <a:cubicBezTo>
                    <a:pt x="48943" y="33191"/>
                    <a:pt x="48915" y="33194"/>
                    <a:pt x="48887" y="33200"/>
                  </a:cubicBezTo>
                  <a:cubicBezTo>
                    <a:pt x="48673" y="33236"/>
                    <a:pt x="48530" y="33438"/>
                    <a:pt x="48566" y="33652"/>
                  </a:cubicBezTo>
                  <a:cubicBezTo>
                    <a:pt x="48828" y="35117"/>
                    <a:pt x="48959" y="36558"/>
                    <a:pt x="48959" y="37939"/>
                  </a:cubicBezTo>
                  <a:lnTo>
                    <a:pt x="48959" y="39510"/>
                  </a:lnTo>
                  <a:cubicBezTo>
                    <a:pt x="48959" y="39725"/>
                    <a:pt x="49137" y="39903"/>
                    <a:pt x="49352" y="39903"/>
                  </a:cubicBezTo>
                  <a:cubicBezTo>
                    <a:pt x="49578" y="39903"/>
                    <a:pt x="49745" y="39725"/>
                    <a:pt x="49745" y="39510"/>
                  </a:cubicBezTo>
                  <a:lnTo>
                    <a:pt x="49745" y="37939"/>
                  </a:lnTo>
                  <a:cubicBezTo>
                    <a:pt x="49745" y="36510"/>
                    <a:pt x="49614" y="35022"/>
                    <a:pt x="49352" y="33521"/>
                  </a:cubicBezTo>
                  <a:cubicBezTo>
                    <a:pt x="49320" y="33333"/>
                    <a:pt x="49161" y="33191"/>
                    <a:pt x="48969" y="33191"/>
                  </a:cubicBezTo>
                  <a:close/>
                  <a:moveTo>
                    <a:pt x="49352" y="49011"/>
                  </a:moveTo>
                  <a:cubicBezTo>
                    <a:pt x="49137" y="49011"/>
                    <a:pt x="48959" y="49190"/>
                    <a:pt x="48959" y="49404"/>
                  </a:cubicBezTo>
                  <a:lnTo>
                    <a:pt x="48959" y="55357"/>
                  </a:lnTo>
                  <a:cubicBezTo>
                    <a:pt x="48959" y="55572"/>
                    <a:pt x="49137" y="55750"/>
                    <a:pt x="49352" y="55750"/>
                  </a:cubicBezTo>
                  <a:cubicBezTo>
                    <a:pt x="49578" y="55750"/>
                    <a:pt x="49745" y="55572"/>
                    <a:pt x="49745" y="55357"/>
                  </a:cubicBezTo>
                  <a:lnTo>
                    <a:pt x="49745" y="49404"/>
                  </a:lnTo>
                  <a:cubicBezTo>
                    <a:pt x="49745" y="49190"/>
                    <a:pt x="49578" y="49011"/>
                    <a:pt x="49352" y="49011"/>
                  </a:cubicBezTo>
                  <a:close/>
                  <a:moveTo>
                    <a:pt x="49352" y="64859"/>
                  </a:moveTo>
                  <a:cubicBezTo>
                    <a:pt x="49137" y="64859"/>
                    <a:pt x="48959" y="65037"/>
                    <a:pt x="48959" y="65252"/>
                  </a:cubicBezTo>
                  <a:lnTo>
                    <a:pt x="48959" y="71205"/>
                  </a:lnTo>
                  <a:cubicBezTo>
                    <a:pt x="48959" y="71419"/>
                    <a:pt x="49137" y="71598"/>
                    <a:pt x="49352" y="71598"/>
                  </a:cubicBezTo>
                  <a:cubicBezTo>
                    <a:pt x="49578" y="71598"/>
                    <a:pt x="49745" y="71419"/>
                    <a:pt x="49745" y="71205"/>
                  </a:cubicBezTo>
                  <a:lnTo>
                    <a:pt x="49745" y="65252"/>
                  </a:lnTo>
                  <a:cubicBezTo>
                    <a:pt x="49745" y="65037"/>
                    <a:pt x="49578" y="64859"/>
                    <a:pt x="49352" y="64859"/>
                  </a:cubicBezTo>
                  <a:close/>
                  <a:moveTo>
                    <a:pt x="49352" y="80706"/>
                  </a:moveTo>
                  <a:cubicBezTo>
                    <a:pt x="49137" y="80706"/>
                    <a:pt x="48959" y="80884"/>
                    <a:pt x="48959" y="81099"/>
                  </a:cubicBezTo>
                  <a:lnTo>
                    <a:pt x="48959" y="87040"/>
                  </a:lnTo>
                  <a:cubicBezTo>
                    <a:pt x="48959" y="87266"/>
                    <a:pt x="49137" y="87445"/>
                    <a:pt x="49352" y="87445"/>
                  </a:cubicBezTo>
                  <a:cubicBezTo>
                    <a:pt x="49578" y="87445"/>
                    <a:pt x="49745" y="87266"/>
                    <a:pt x="49745" y="87040"/>
                  </a:cubicBezTo>
                  <a:lnTo>
                    <a:pt x="49745" y="81099"/>
                  </a:lnTo>
                  <a:cubicBezTo>
                    <a:pt x="49745" y="80884"/>
                    <a:pt x="49578" y="80706"/>
                    <a:pt x="49352" y="8070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224;p17">
            <a:extLst>
              <a:ext uri="{FF2B5EF4-FFF2-40B4-BE49-F238E27FC236}">
                <a16:creationId xmlns:a16="http://schemas.microsoft.com/office/drawing/2014/main" id="{88D49EA2-0E86-D50A-184A-12F46B8F9D3D}"/>
              </a:ext>
            </a:extLst>
          </p:cNvPr>
          <p:cNvGrpSpPr/>
          <p:nvPr/>
        </p:nvGrpSpPr>
        <p:grpSpPr>
          <a:xfrm>
            <a:off x="9695655" y="3304158"/>
            <a:ext cx="2593298" cy="6413648"/>
            <a:chOff x="5218273" y="1886917"/>
            <a:chExt cx="1316729" cy="3256485"/>
          </a:xfrm>
        </p:grpSpPr>
        <p:sp>
          <p:nvSpPr>
            <p:cNvPr id="17" name="Google Shape;225;p17">
              <a:extLst>
                <a:ext uri="{FF2B5EF4-FFF2-40B4-BE49-F238E27FC236}">
                  <a16:creationId xmlns:a16="http://schemas.microsoft.com/office/drawing/2014/main" id="{FCDBE97C-B3FE-96BF-6F51-FBE356C752F4}"/>
                </a:ext>
              </a:extLst>
            </p:cNvPr>
            <p:cNvSpPr/>
            <p:nvPr/>
          </p:nvSpPr>
          <p:spPr>
            <a:xfrm>
              <a:off x="5218273" y="1886917"/>
              <a:ext cx="1316729" cy="3256485"/>
            </a:xfrm>
            <a:custGeom>
              <a:avLst/>
              <a:gdLst/>
              <a:ahLst/>
              <a:cxnLst/>
              <a:rect l="l" t="t" r="r" b="b"/>
              <a:pathLst>
                <a:path w="46614" h="115284" extrusionOk="0">
                  <a:moveTo>
                    <a:pt x="34701" y="0"/>
                  </a:moveTo>
                  <a:cubicBezTo>
                    <a:pt x="34443" y="0"/>
                    <a:pt x="34267" y="226"/>
                    <a:pt x="34267" y="638"/>
                  </a:cubicBezTo>
                  <a:lnTo>
                    <a:pt x="34267" y="3817"/>
                  </a:lnTo>
                  <a:cubicBezTo>
                    <a:pt x="15372" y="3948"/>
                    <a:pt x="1" y="19295"/>
                    <a:pt x="1" y="38345"/>
                  </a:cubicBezTo>
                  <a:lnTo>
                    <a:pt x="37" y="38345"/>
                  </a:lnTo>
                  <a:lnTo>
                    <a:pt x="37" y="91590"/>
                  </a:lnTo>
                  <a:lnTo>
                    <a:pt x="37" y="115283"/>
                  </a:lnTo>
                  <a:lnTo>
                    <a:pt x="12395" y="115283"/>
                  </a:lnTo>
                  <a:lnTo>
                    <a:pt x="12240" y="91625"/>
                  </a:lnTo>
                  <a:lnTo>
                    <a:pt x="12240" y="38357"/>
                  </a:lnTo>
                  <a:cubicBezTo>
                    <a:pt x="12240" y="26153"/>
                    <a:pt x="22218" y="16259"/>
                    <a:pt x="34267" y="16140"/>
                  </a:cubicBezTo>
                  <a:lnTo>
                    <a:pt x="34267" y="19462"/>
                  </a:lnTo>
                  <a:cubicBezTo>
                    <a:pt x="34267" y="19876"/>
                    <a:pt x="34445" y="20103"/>
                    <a:pt x="34706" y="20103"/>
                  </a:cubicBezTo>
                  <a:cubicBezTo>
                    <a:pt x="34850" y="20103"/>
                    <a:pt x="35018" y="20034"/>
                    <a:pt x="35196" y="19890"/>
                  </a:cubicBezTo>
                  <a:lnTo>
                    <a:pt x="46102" y="10806"/>
                  </a:lnTo>
                  <a:cubicBezTo>
                    <a:pt x="46602" y="10389"/>
                    <a:pt x="46614" y="9711"/>
                    <a:pt x="46114" y="9294"/>
                  </a:cubicBezTo>
                  <a:lnTo>
                    <a:pt x="35196" y="221"/>
                  </a:lnTo>
                  <a:cubicBezTo>
                    <a:pt x="35016" y="71"/>
                    <a:pt x="34845" y="0"/>
                    <a:pt x="34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6;p17">
              <a:extLst>
                <a:ext uri="{FF2B5EF4-FFF2-40B4-BE49-F238E27FC236}">
                  <a16:creationId xmlns:a16="http://schemas.microsoft.com/office/drawing/2014/main" id="{A0DA9405-0E87-1803-B168-1701AE7CFDC1}"/>
                </a:ext>
              </a:extLst>
            </p:cNvPr>
            <p:cNvSpPr/>
            <p:nvPr/>
          </p:nvSpPr>
          <p:spPr>
            <a:xfrm>
              <a:off x="5377028" y="2166095"/>
              <a:ext cx="688476" cy="2976976"/>
            </a:xfrm>
            <a:custGeom>
              <a:avLst/>
              <a:gdLst/>
              <a:ahLst/>
              <a:cxnLst/>
              <a:rect l="l" t="t" r="r" b="b"/>
              <a:pathLst>
                <a:path w="24373" h="105389" extrusionOk="0">
                  <a:moveTo>
                    <a:pt x="23950" y="1"/>
                  </a:moveTo>
                  <a:cubicBezTo>
                    <a:pt x="23928" y="1"/>
                    <a:pt x="23907" y="2"/>
                    <a:pt x="23885" y="6"/>
                  </a:cubicBezTo>
                  <a:cubicBezTo>
                    <a:pt x="21860" y="363"/>
                    <a:pt x="19896" y="863"/>
                    <a:pt x="18074" y="1494"/>
                  </a:cubicBezTo>
                  <a:cubicBezTo>
                    <a:pt x="17860" y="1566"/>
                    <a:pt x="17753" y="1792"/>
                    <a:pt x="17824" y="1994"/>
                  </a:cubicBezTo>
                  <a:cubicBezTo>
                    <a:pt x="17884" y="2161"/>
                    <a:pt x="18039" y="2268"/>
                    <a:pt x="18193" y="2268"/>
                  </a:cubicBezTo>
                  <a:cubicBezTo>
                    <a:pt x="18241" y="2268"/>
                    <a:pt x="18289" y="2256"/>
                    <a:pt x="18324" y="2245"/>
                  </a:cubicBezTo>
                  <a:cubicBezTo>
                    <a:pt x="20122" y="1625"/>
                    <a:pt x="22039" y="1137"/>
                    <a:pt x="24015" y="792"/>
                  </a:cubicBezTo>
                  <a:cubicBezTo>
                    <a:pt x="24230" y="756"/>
                    <a:pt x="24373" y="554"/>
                    <a:pt x="24337" y="340"/>
                  </a:cubicBezTo>
                  <a:cubicBezTo>
                    <a:pt x="24305" y="137"/>
                    <a:pt x="24139" y="1"/>
                    <a:pt x="23950" y="1"/>
                  </a:cubicBezTo>
                  <a:close/>
                  <a:moveTo>
                    <a:pt x="9641" y="6304"/>
                  </a:moveTo>
                  <a:cubicBezTo>
                    <a:pt x="9553" y="6304"/>
                    <a:pt x="9466" y="6332"/>
                    <a:pt x="9395" y="6388"/>
                  </a:cubicBezTo>
                  <a:cubicBezTo>
                    <a:pt x="7966" y="7567"/>
                    <a:pt x="6609" y="8995"/>
                    <a:pt x="5251" y="10757"/>
                  </a:cubicBezTo>
                  <a:cubicBezTo>
                    <a:pt x="5120" y="10936"/>
                    <a:pt x="5156" y="11186"/>
                    <a:pt x="5323" y="11317"/>
                  </a:cubicBezTo>
                  <a:cubicBezTo>
                    <a:pt x="5394" y="11377"/>
                    <a:pt x="5489" y="11400"/>
                    <a:pt x="5573" y="11400"/>
                  </a:cubicBezTo>
                  <a:cubicBezTo>
                    <a:pt x="5692" y="11400"/>
                    <a:pt x="5811" y="11341"/>
                    <a:pt x="5882" y="11246"/>
                  </a:cubicBezTo>
                  <a:cubicBezTo>
                    <a:pt x="7204" y="9519"/>
                    <a:pt x="8514" y="8138"/>
                    <a:pt x="9895" y="7007"/>
                  </a:cubicBezTo>
                  <a:cubicBezTo>
                    <a:pt x="10061" y="6864"/>
                    <a:pt x="10085" y="6614"/>
                    <a:pt x="9954" y="6447"/>
                  </a:cubicBezTo>
                  <a:cubicBezTo>
                    <a:pt x="9873" y="6352"/>
                    <a:pt x="9757" y="6304"/>
                    <a:pt x="9641" y="6304"/>
                  </a:cubicBezTo>
                  <a:close/>
                  <a:moveTo>
                    <a:pt x="1289" y="19470"/>
                  </a:moveTo>
                  <a:cubicBezTo>
                    <a:pt x="1114" y="19470"/>
                    <a:pt x="957" y="19591"/>
                    <a:pt x="917" y="19770"/>
                  </a:cubicBezTo>
                  <a:cubicBezTo>
                    <a:pt x="477" y="21544"/>
                    <a:pt x="263" y="23497"/>
                    <a:pt x="251" y="25759"/>
                  </a:cubicBezTo>
                  <a:cubicBezTo>
                    <a:pt x="251" y="25974"/>
                    <a:pt x="429" y="26152"/>
                    <a:pt x="644" y="26152"/>
                  </a:cubicBezTo>
                  <a:cubicBezTo>
                    <a:pt x="870" y="26152"/>
                    <a:pt x="1036" y="25974"/>
                    <a:pt x="1048" y="25759"/>
                  </a:cubicBezTo>
                  <a:cubicBezTo>
                    <a:pt x="1048" y="23569"/>
                    <a:pt x="1263" y="21675"/>
                    <a:pt x="1691" y="19961"/>
                  </a:cubicBezTo>
                  <a:cubicBezTo>
                    <a:pt x="1739" y="19747"/>
                    <a:pt x="1608" y="19532"/>
                    <a:pt x="1394" y="19485"/>
                  </a:cubicBezTo>
                  <a:cubicBezTo>
                    <a:pt x="1358" y="19475"/>
                    <a:pt x="1323" y="19470"/>
                    <a:pt x="1289" y="19470"/>
                  </a:cubicBezTo>
                  <a:close/>
                  <a:moveTo>
                    <a:pt x="524" y="35260"/>
                  </a:moveTo>
                  <a:cubicBezTo>
                    <a:pt x="310" y="35260"/>
                    <a:pt x="132" y="35439"/>
                    <a:pt x="132" y="35653"/>
                  </a:cubicBezTo>
                  <a:cubicBezTo>
                    <a:pt x="108" y="37642"/>
                    <a:pt x="96" y="39618"/>
                    <a:pt x="72" y="41595"/>
                  </a:cubicBezTo>
                  <a:cubicBezTo>
                    <a:pt x="72" y="41821"/>
                    <a:pt x="251" y="41999"/>
                    <a:pt x="477" y="41999"/>
                  </a:cubicBezTo>
                  <a:cubicBezTo>
                    <a:pt x="691" y="41999"/>
                    <a:pt x="870" y="41821"/>
                    <a:pt x="870" y="41606"/>
                  </a:cubicBezTo>
                  <a:cubicBezTo>
                    <a:pt x="882" y="39630"/>
                    <a:pt x="905" y="37642"/>
                    <a:pt x="917" y="35665"/>
                  </a:cubicBezTo>
                  <a:cubicBezTo>
                    <a:pt x="929" y="35451"/>
                    <a:pt x="751" y="35260"/>
                    <a:pt x="524" y="35260"/>
                  </a:cubicBezTo>
                  <a:close/>
                  <a:moveTo>
                    <a:pt x="417" y="51108"/>
                  </a:moveTo>
                  <a:cubicBezTo>
                    <a:pt x="203" y="51108"/>
                    <a:pt x="24" y="51286"/>
                    <a:pt x="24" y="51501"/>
                  </a:cubicBezTo>
                  <a:cubicBezTo>
                    <a:pt x="12" y="53489"/>
                    <a:pt x="12" y="55465"/>
                    <a:pt x="1" y="57454"/>
                  </a:cubicBezTo>
                  <a:cubicBezTo>
                    <a:pt x="1" y="57668"/>
                    <a:pt x="179" y="57847"/>
                    <a:pt x="405" y="57847"/>
                  </a:cubicBezTo>
                  <a:cubicBezTo>
                    <a:pt x="620" y="57847"/>
                    <a:pt x="798" y="57668"/>
                    <a:pt x="798" y="57454"/>
                  </a:cubicBezTo>
                  <a:cubicBezTo>
                    <a:pt x="798" y="55465"/>
                    <a:pt x="810" y="53489"/>
                    <a:pt x="810" y="51512"/>
                  </a:cubicBezTo>
                  <a:cubicBezTo>
                    <a:pt x="822" y="51286"/>
                    <a:pt x="644" y="51108"/>
                    <a:pt x="417" y="51108"/>
                  </a:cubicBezTo>
                  <a:close/>
                  <a:moveTo>
                    <a:pt x="393" y="66955"/>
                  </a:moveTo>
                  <a:cubicBezTo>
                    <a:pt x="167" y="66955"/>
                    <a:pt x="1" y="67133"/>
                    <a:pt x="1" y="67348"/>
                  </a:cubicBezTo>
                  <a:lnTo>
                    <a:pt x="1" y="68419"/>
                  </a:lnTo>
                  <a:cubicBezTo>
                    <a:pt x="1" y="70050"/>
                    <a:pt x="1" y="71670"/>
                    <a:pt x="1" y="73301"/>
                  </a:cubicBezTo>
                  <a:cubicBezTo>
                    <a:pt x="1" y="73515"/>
                    <a:pt x="179" y="73694"/>
                    <a:pt x="393" y="73694"/>
                  </a:cubicBezTo>
                  <a:cubicBezTo>
                    <a:pt x="608" y="73694"/>
                    <a:pt x="786" y="73515"/>
                    <a:pt x="786" y="73301"/>
                  </a:cubicBezTo>
                  <a:cubicBezTo>
                    <a:pt x="786" y="71670"/>
                    <a:pt x="786" y="70050"/>
                    <a:pt x="786" y="68419"/>
                  </a:cubicBezTo>
                  <a:lnTo>
                    <a:pt x="786" y="67348"/>
                  </a:lnTo>
                  <a:cubicBezTo>
                    <a:pt x="786" y="67133"/>
                    <a:pt x="608" y="66955"/>
                    <a:pt x="393" y="66955"/>
                  </a:cubicBezTo>
                  <a:close/>
                  <a:moveTo>
                    <a:pt x="405" y="82802"/>
                  </a:moveTo>
                  <a:cubicBezTo>
                    <a:pt x="179" y="82802"/>
                    <a:pt x="1" y="82981"/>
                    <a:pt x="1" y="83195"/>
                  </a:cubicBezTo>
                  <a:cubicBezTo>
                    <a:pt x="12" y="85183"/>
                    <a:pt x="12" y="87160"/>
                    <a:pt x="12" y="89148"/>
                  </a:cubicBezTo>
                  <a:cubicBezTo>
                    <a:pt x="12" y="89362"/>
                    <a:pt x="191" y="89541"/>
                    <a:pt x="405" y="89541"/>
                  </a:cubicBezTo>
                  <a:cubicBezTo>
                    <a:pt x="620" y="89541"/>
                    <a:pt x="798" y="89362"/>
                    <a:pt x="798" y="89136"/>
                  </a:cubicBezTo>
                  <a:cubicBezTo>
                    <a:pt x="798" y="87160"/>
                    <a:pt x="798" y="85183"/>
                    <a:pt x="798" y="83195"/>
                  </a:cubicBezTo>
                  <a:cubicBezTo>
                    <a:pt x="798" y="82981"/>
                    <a:pt x="620" y="82802"/>
                    <a:pt x="405" y="82802"/>
                  </a:cubicBezTo>
                  <a:close/>
                  <a:moveTo>
                    <a:pt x="405" y="98649"/>
                  </a:moveTo>
                  <a:cubicBezTo>
                    <a:pt x="191" y="98649"/>
                    <a:pt x="12" y="98828"/>
                    <a:pt x="12" y="99042"/>
                  </a:cubicBezTo>
                  <a:cubicBezTo>
                    <a:pt x="12" y="101030"/>
                    <a:pt x="12" y="103007"/>
                    <a:pt x="1" y="104983"/>
                  </a:cubicBezTo>
                  <a:cubicBezTo>
                    <a:pt x="1" y="105210"/>
                    <a:pt x="179" y="105388"/>
                    <a:pt x="405" y="105388"/>
                  </a:cubicBezTo>
                  <a:cubicBezTo>
                    <a:pt x="620" y="105388"/>
                    <a:pt x="798" y="105210"/>
                    <a:pt x="798" y="104995"/>
                  </a:cubicBezTo>
                  <a:cubicBezTo>
                    <a:pt x="798" y="103007"/>
                    <a:pt x="798" y="101030"/>
                    <a:pt x="798" y="99042"/>
                  </a:cubicBezTo>
                  <a:cubicBezTo>
                    <a:pt x="798" y="98828"/>
                    <a:pt x="632" y="98649"/>
                    <a:pt x="405" y="9864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227;p17">
            <a:extLst>
              <a:ext uri="{FF2B5EF4-FFF2-40B4-BE49-F238E27FC236}">
                <a16:creationId xmlns:a16="http://schemas.microsoft.com/office/drawing/2014/main" id="{0B150D30-EB7B-C4A7-2A82-82C8EA33D733}"/>
              </a:ext>
            </a:extLst>
          </p:cNvPr>
          <p:cNvSpPr/>
          <p:nvPr/>
        </p:nvSpPr>
        <p:spPr>
          <a:xfrm>
            <a:off x="8397081" y="8492645"/>
            <a:ext cx="45719" cy="45719"/>
          </a:xfrm>
          <a:custGeom>
            <a:avLst/>
            <a:gdLst/>
            <a:ahLst/>
            <a:cxnLst/>
            <a:rect l="l" t="t" r="r" b="b"/>
            <a:pathLst>
              <a:path w="1" h="1" fill="none" extrusionOk="0">
                <a:moveTo>
                  <a:pt x="1" y="1"/>
                </a:moveTo>
                <a:close/>
              </a:path>
            </a:pathLst>
          </a:custGeom>
          <a:noFill/>
          <a:ln w="24700"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28;p17">
            <a:extLst>
              <a:ext uri="{FF2B5EF4-FFF2-40B4-BE49-F238E27FC236}">
                <a16:creationId xmlns:a16="http://schemas.microsoft.com/office/drawing/2014/main" id="{F510D749-7A10-0C61-1D07-E6117A52725E}"/>
              </a:ext>
            </a:extLst>
          </p:cNvPr>
          <p:cNvGrpSpPr/>
          <p:nvPr/>
        </p:nvGrpSpPr>
        <p:grpSpPr>
          <a:xfrm>
            <a:off x="7086420" y="5260872"/>
            <a:ext cx="2592630" cy="4456963"/>
            <a:chOff x="2609038" y="2880440"/>
            <a:chExt cx="1316390" cy="2262992"/>
          </a:xfrm>
        </p:grpSpPr>
        <p:sp>
          <p:nvSpPr>
            <p:cNvPr id="21" name="Google Shape;229;p17">
              <a:extLst>
                <a:ext uri="{FF2B5EF4-FFF2-40B4-BE49-F238E27FC236}">
                  <a16:creationId xmlns:a16="http://schemas.microsoft.com/office/drawing/2014/main" id="{00518186-2853-F08E-306A-6495F25E25F3}"/>
                </a:ext>
              </a:extLst>
            </p:cNvPr>
            <p:cNvSpPr/>
            <p:nvPr/>
          </p:nvSpPr>
          <p:spPr>
            <a:xfrm>
              <a:off x="2609038" y="2880440"/>
              <a:ext cx="1316390" cy="2262992"/>
            </a:xfrm>
            <a:custGeom>
              <a:avLst/>
              <a:gdLst/>
              <a:ahLst/>
              <a:cxnLst/>
              <a:rect l="l" t="t" r="r" b="b"/>
              <a:pathLst>
                <a:path w="46602" h="80113" extrusionOk="0">
                  <a:moveTo>
                    <a:pt x="11901" y="0"/>
                  </a:moveTo>
                  <a:cubicBezTo>
                    <a:pt x="11757" y="0"/>
                    <a:pt x="11586" y="71"/>
                    <a:pt x="11406" y="221"/>
                  </a:cubicBezTo>
                  <a:lnTo>
                    <a:pt x="500" y="9294"/>
                  </a:lnTo>
                  <a:cubicBezTo>
                    <a:pt x="0" y="9711"/>
                    <a:pt x="0" y="10389"/>
                    <a:pt x="488" y="10806"/>
                  </a:cubicBezTo>
                  <a:lnTo>
                    <a:pt x="11406" y="19890"/>
                  </a:lnTo>
                  <a:cubicBezTo>
                    <a:pt x="11584" y="20034"/>
                    <a:pt x="11752" y="20103"/>
                    <a:pt x="11896" y="20103"/>
                  </a:cubicBezTo>
                  <a:cubicBezTo>
                    <a:pt x="12157" y="20103"/>
                    <a:pt x="12335" y="19876"/>
                    <a:pt x="12335" y="19462"/>
                  </a:cubicBezTo>
                  <a:lnTo>
                    <a:pt x="12335" y="16140"/>
                  </a:lnTo>
                  <a:cubicBezTo>
                    <a:pt x="24384" y="16259"/>
                    <a:pt x="34362" y="26153"/>
                    <a:pt x="34362" y="38357"/>
                  </a:cubicBezTo>
                  <a:lnTo>
                    <a:pt x="34362" y="80112"/>
                  </a:lnTo>
                  <a:lnTo>
                    <a:pt x="46565" y="80112"/>
                  </a:lnTo>
                  <a:lnTo>
                    <a:pt x="46565" y="38297"/>
                  </a:lnTo>
                  <a:lnTo>
                    <a:pt x="46601" y="38297"/>
                  </a:lnTo>
                  <a:cubicBezTo>
                    <a:pt x="46601" y="19390"/>
                    <a:pt x="31242" y="3936"/>
                    <a:pt x="12335" y="3817"/>
                  </a:cubicBezTo>
                  <a:lnTo>
                    <a:pt x="12335" y="638"/>
                  </a:lnTo>
                  <a:cubicBezTo>
                    <a:pt x="12335" y="226"/>
                    <a:pt x="12159" y="0"/>
                    <a:pt x="119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0;p17">
              <a:extLst>
                <a:ext uri="{FF2B5EF4-FFF2-40B4-BE49-F238E27FC236}">
                  <a16:creationId xmlns:a16="http://schemas.microsoft.com/office/drawing/2014/main" id="{0C9A2A54-BBB0-0D65-426D-5C169AEC957D}"/>
                </a:ext>
              </a:extLst>
            </p:cNvPr>
            <p:cNvSpPr/>
            <p:nvPr/>
          </p:nvSpPr>
          <p:spPr>
            <a:xfrm>
              <a:off x="2829317" y="3148686"/>
              <a:ext cx="939710" cy="1848432"/>
            </a:xfrm>
            <a:custGeom>
              <a:avLst/>
              <a:gdLst/>
              <a:ahLst/>
              <a:cxnLst/>
              <a:rect l="l" t="t" r="r" b="b"/>
              <a:pathLst>
                <a:path w="33267" h="65437" extrusionOk="0">
                  <a:moveTo>
                    <a:pt x="2930" y="0"/>
                  </a:moveTo>
                  <a:cubicBezTo>
                    <a:pt x="2144" y="0"/>
                    <a:pt x="1322" y="12"/>
                    <a:pt x="394" y="36"/>
                  </a:cubicBezTo>
                  <a:cubicBezTo>
                    <a:pt x="179" y="48"/>
                    <a:pt x="1" y="226"/>
                    <a:pt x="13" y="441"/>
                  </a:cubicBezTo>
                  <a:cubicBezTo>
                    <a:pt x="13" y="660"/>
                    <a:pt x="191" y="834"/>
                    <a:pt x="397" y="834"/>
                  </a:cubicBezTo>
                  <a:cubicBezTo>
                    <a:pt x="404" y="834"/>
                    <a:pt x="411" y="834"/>
                    <a:pt x="417" y="834"/>
                  </a:cubicBezTo>
                  <a:cubicBezTo>
                    <a:pt x="1334" y="798"/>
                    <a:pt x="2156" y="786"/>
                    <a:pt x="2930" y="786"/>
                  </a:cubicBezTo>
                  <a:cubicBezTo>
                    <a:pt x="4156" y="786"/>
                    <a:pt x="5263" y="822"/>
                    <a:pt x="6323" y="893"/>
                  </a:cubicBezTo>
                  <a:lnTo>
                    <a:pt x="6347" y="893"/>
                  </a:lnTo>
                  <a:cubicBezTo>
                    <a:pt x="6549" y="893"/>
                    <a:pt x="6728" y="726"/>
                    <a:pt x="6740" y="512"/>
                  </a:cubicBezTo>
                  <a:cubicBezTo>
                    <a:pt x="6752" y="298"/>
                    <a:pt x="6585" y="107"/>
                    <a:pt x="6371" y="95"/>
                  </a:cubicBezTo>
                  <a:cubicBezTo>
                    <a:pt x="5299" y="36"/>
                    <a:pt x="4168" y="0"/>
                    <a:pt x="2930" y="0"/>
                  </a:cubicBezTo>
                  <a:close/>
                  <a:moveTo>
                    <a:pt x="15980" y="2184"/>
                  </a:moveTo>
                  <a:cubicBezTo>
                    <a:pt x="15823" y="2184"/>
                    <a:pt x="15673" y="2274"/>
                    <a:pt x="15610" y="2417"/>
                  </a:cubicBezTo>
                  <a:cubicBezTo>
                    <a:pt x="15526" y="2620"/>
                    <a:pt x="15622" y="2858"/>
                    <a:pt x="15824" y="2941"/>
                  </a:cubicBezTo>
                  <a:cubicBezTo>
                    <a:pt x="15884" y="2965"/>
                    <a:pt x="15943" y="3001"/>
                    <a:pt x="15991" y="3024"/>
                  </a:cubicBezTo>
                  <a:cubicBezTo>
                    <a:pt x="17717" y="3798"/>
                    <a:pt x="19372" y="4751"/>
                    <a:pt x="20896" y="5846"/>
                  </a:cubicBezTo>
                  <a:cubicBezTo>
                    <a:pt x="20968" y="5894"/>
                    <a:pt x="21051" y="5918"/>
                    <a:pt x="21122" y="5918"/>
                  </a:cubicBezTo>
                  <a:cubicBezTo>
                    <a:pt x="21253" y="5918"/>
                    <a:pt x="21372" y="5858"/>
                    <a:pt x="21444" y="5751"/>
                  </a:cubicBezTo>
                  <a:cubicBezTo>
                    <a:pt x="21575" y="5572"/>
                    <a:pt x="21539" y="5334"/>
                    <a:pt x="21361" y="5203"/>
                  </a:cubicBezTo>
                  <a:cubicBezTo>
                    <a:pt x="19789" y="4084"/>
                    <a:pt x="18086" y="3108"/>
                    <a:pt x="16312" y="2298"/>
                  </a:cubicBezTo>
                  <a:cubicBezTo>
                    <a:pt x="16253" y="2274"/>
                    <a:pt x="16193" y="2239"/>
                    <a:pt x="16134" y="2215"/>
                  </a:cubicBezTo>
                  <a:cubicBezTo>
                    <a:pt x="16084" y="2194"/>
                    <a:pt x="16031" y="2184"/>
                    <a:pt x="15980" y="2184"/>
                  </a:cubicBezTo>
                  <a:close/>
                  <a:moveTo>
                    <a:pt x="28044" y="12139"/>
                  </a:moveTo>
                  <a:cubicBezTo>
                    <a:pt x="27968" y="12139"/>
                    <a:pt x="27892" y="12160"/>
                    <a:pt x="27826" y="12204"/>
                  </a:cubicBezTo>
                  <a:cubicBezTo>
                    <a:pt x="27647" y="12335"/>
                    <a:pt x="27599" y="12585"/>
                    <a:pt x="27730" y="12764"/>
                  </a:cubicBezTo>
                  <a:cubicBezTo>
                    <a:pt x="28838" y="14371"/>
                    <a:pt x="29778" y="16097"/>
                    <a:pt x="30516" y="17895"/>
                  </a:cubicBezTo>
                  <a:cubicBezTo>
                    <a:pt x="30576" y="18050"/>
                    <a:pt x="30719" y="18145"/>
                    <a:pt x="30874" y="18145"/>
                  </a:cubicBezTo>
                  <a:cubicBezTo>
                    <a:pt x="30933" y="18145"/>
                    <a:pt x="30981" y="18133"/>
                    <a:pt x="31028" y="18110"/>
                  </a:cubicBezTo>
                  <a:cubicBezTo>
                    <a:pt x="31231" y="18026"/>
                    <a:pt x="31326" y="17800"/>
                    <a:pt x="31243" y="17598"/>
                  </a:cubicBezTo>
                  <a:cubicBezTo>
                    <a:pt x="30493" y="15752"/>
                    <a:pt x="29528" y="13966"/>
                    <a:pt x="28373" y="12311"/>
                  </a:cubicBezTo>
                  <a:cubicBezTo>
                    <a:pt x="28299" y="12199"/>
                    <a:pt x="28172" y="12139"/>
                    <a:pt x="28044" y="12139"/>
                  </a:cubicBezTo>
                  <a:close/>
                  <a:moveTo>
                    <a:pt x="32717" y="27003"/>
                  </a:moveTo>
                  <a:cubicBezTo>
                    <a:pt x="32710" y="27003"/>
                    <a:pt x="32702" y="27003"/>
                    <a:pt x="32695" y="27004"/>
                  </a:cubicBezTo>
                  <a:cubicBezTo>
                    <a:pt x="32481" y="27015"/>
                    <a:pt x="32302" y="27194"/>
                    <a:pt x="32314" y="27408"/>
                  </a:cubicBezTo>
                  <a:cubicBezTo>
                    <a:pt x="32362" y="29313"/>
                    <a:pt x="32410" y="31254"/>
                    <a:pt x="32433" y="33350"/>
                  </a:cubicBezTo>
                  <a:cubicBezTo>
                    <a:pt x="32433" y="33564"/>
                    <a:pt x="32612" y="33742"/>
                    <a:pt x="32826" y="33742"/>
                  </a:cubicBezTo>
                  <a:lnTo>
                    <a:pt x="32838" y="33742"/>
                  </a:lnTo>
                  <a:cubicBezTo>
                    <a:pt x="33052" y="33731"/>
                    <a:pt x="33231" y="33552"/>
                    <a:pt x="33231" y="33338"/>
                  </a:cubicBezTo>
                  <a:cubicBezTo>
                    <a:pt x="33195" y="31242"/>
                    <a:pt x="33160" y="29301"/>
                    <a:pt x="33112" y="27385"/>
                  </a:cubicBezTo>
                  <a:cubicBezTo>
                    <a:pt x="33100" y="27177"/>
                    <a:pt x="32933" y="27003"/>
                    <a:pt x="32717" y="27003"/>
                  </a:cubicBezTo>
                  <a:close/>
                  <a:moveTo>
                    <a:pt x="32874" y="42851"/>
                  </a:moveTo>
                  <a:cubicBezTo>
                    <a:pt x="32648" y="42851"/>
                    <a:pt x="32469" y="43029"/>
                    <a:pt x="32469" y="43244"/>
                  </a:cubicBezTo>
                  <a:cubicBezTo>
                    <a:pt x="32469" y="45363"/>
                    <a:pt x="32457" y="47435"/>
                    <a:pt x="32445" y="49185"/>
                  </a:cubicBezTo>
                  <a:cubicBezTo>
                    <a:pt x="32445" y="49399"/>
                    <a:pt x="32612" y="49578"/>
                    <a:pt x="32838" y="49590"/>
                  </a:cubicBezTo>
                  <a:cubicBezTo>
                    <a:pt x="33052" y="49590"/>
                    <a:pt x="33231" y="49411"/>
                    <a:pt x="33231" y="49197"/>
                  </a:cubicBezTo>
                  <a:cubicBezTo>
                    <a:pt x="33243" y="47447"/>
                    <a:pt x="33255" y="45363"/>
                    <a:pt x="33267" y="43244"/>
                  </a:cubicBezTo>
                  <a:cubicBezTo>
                    <a:pt x="33267" y="43029"/>
                    <a:pt x="33088" y="42851"/>
                    <a:pt x="32874" y="42851"/>
                  </a:cubicBezTo>
                  <a:close/>
                  <a:moveTo>
                    <a:pt x="32779" y="58698"/>
                  </a:moveTo>
                  <a:cubicBezTo>
                    <a:pt x="32552" y="58698"/>
                    <a:pt x="32386" y="58877"/>
                    <a:pt x="32386" y="59091"/>
                  </a:cubicBezTo>
                  <a:cubicBezTo>
                    <a:pt x="32374" y="60067"/>
                    <a:pt x="32374" y="61032"/>
                    <a:pt x="32374" y="62008"/>
                  </a:cubicBezTo>
                  <a:cubicBezTo>
                    <a:pt x="32374" y="63020"/>
                    <a:pt x="32374" y="64032"/>
                    <a:pt x="32386" y="65032"/>
                  </a:cubicBezTo>
                  <a:cubicBezTo>
                    <a:pt x="32386" y="65258"/>
                    <a:pt x="32564" y="65437"/>
                    <a:pt x="32779" y="65437"/>
                  </a:cubicBezTo>
                  <a:cubicBezTo>
                    <a:pt x="33005" y="65425"/>
                    <a:pt x="33172" y="65246"/>
                    <a:pt x="33172" y="65032"/>
                  </a:cubicBezTo>
                  <a:cubicBezTo>
                    <a:pt x="33172" y="64020"/>
                    <a:pt x="33172" y="63020"/>
                    <a:pt x="33172" y="62008"/>
                  </a:cubicBezTo>
                  <a:cubicBezTo>
                    <a:pt x="33172" y="61032"/>
                    <a:pt x="33172" y="60067"/>
                    <a:pt x="33172" y="59091"/>
                  </a:cubicBezTo>
                  <a:cubicBezTo>
                    <a:pt x="33172" y="58877"/>
                    <a:pt x="32993" y="58698"/>
                    <a:pt x="32779" y="586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31;p17">
            <a:extLst>
              <a:ext uri="{FF2B5EF4-FFF2-40B4-BE49-F238E27FC236}">
                <a16:creationId xmlns:a16="http://schemas.microsoft.com/office/drawing/2014/main" id="{FE1F349D-D826-D5A9-D704-0BFD24CAB657}"/>
              </a:ext>
            </a:extLst>
          </p:cNvPr>
          <p:cNvSpPr/>
          <p:nvPr/>
        </p:nvSpPr>
        <p:spPr>
          <a:xfrm>
            <a:off x="8257168" y="8178185"/>
            <a:ext cx="45719" cy="45719"/>
          </a:xfrm>
          <a:custGeom>
            <a:avLst/>
            <a:gdLst/>
            <a:ahLst/>
            <a:cxnLst/>
            <a:rect l="l" t="t" r="r" b="b"/>
            <a:pathLst>
              <a:path w="1" h="1" extrusionOk="0">
                <a:moveTo>
                  <a:pt x="1" y="1"/>
                </a:move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32;p17">
            <a:extLst>
              <a:ext uri="{FF2B5EF4-FFF2-40B4-BE49-F238E27FC236}">
                <a16:creationId xmlns:a16="http://schemas.microsoft.com/office/drawing/2014/main" id="{EB01B863-8BD4-6EB3-1F6F-1E7F7664927C}"/>
              </a:ext>
            </a:extLst>
          </p:cNvPr>
          <p:cNvGrpSpPr/>
          <p:nvPr/>
        </p:nvGrpSpPr>
        <p:grpSpPr>
          <a:xfrm>
            <a:off x="7163763" y="6405826"/>
            <a:ext cx="4063802" cy="3312026"/>
            <a:chOff x="2686381" y="3461791"/>
            <a:chExt cx="2063367" cy="1681658"/>
          </a:xfrm>
        </p:grpSpPr>
        <p:sp>
          <p:nvSpPr>
            <p:cNvPr id="25" name="Google Shape;233;p17">
              <a:extLst>
                <a:ext uri="{FF2B5EF4-FFF2-40B4-BE49-F238E27FC236}">
                  <a16:creationId xmlns:a16="http://schemas.microsoft.com/office/drawing/2014/main" id="{ADB0C57F-79D8-3684-F4A0-AF43D303830D}"/>
                </a:ext>
              </a:extLst>
            </p:cNvPr>
            <p:cNvSpPr/>
            <p:nvPr/>
          </p:nvSpPr>
          <p:spPr>
            <a:xfrm>
              <a:off x="2686381" y="3461791"/>
              <a:ext cx="2063367" cy="1681658"/>
            </a:xfrm>
            <a:custGeom>
              <a:avLst/>
              <a:gdLst/>
              <a:ahLst/>
              <a:cxnLst/>
              <a:rect l="l" t="t" r="r" b="b"/>
              <a:pathLst>
                <a:path w="73046" h="59533" extrusionOk="0">
                  <a:moveTo>
                    <a:pt x="38529" y="1"/>
                  </a:moveTo>
                  <a:cubicBezTo>
                    <a:pt x="19515" y="1"/>
                    <a:pt x="4096" y="15479"/>
                    <a:pt x="3989" y="34386"/>
                  </a:cubicBezTo>
                  <a:lnTo>
                    <a:pt x="846" y="34386"/>
                  </a:lnTo>
                  <a:cubicBezTo>
                    <a:pt x="191" y="34386"/>
                    <a:pt x="1" y="34803"/>
                    <a:pt x="417" y="35303"/>
                  </a:cubicBezTo>
                  <a:lnTo>
                    <a:pt x="9502" y="46209"/>
                  </a:lnTo>
                  <a:cubicBezTo>
                    <a:pt x="9710" y="46459"/>
                    <a:pt x="9984" y="46584"/>
                    <a:pt x="10256" y="46584"/>
                  </a:cubicBezTo>
                  <a:cubicBezTo>
                    <a:pt x="10529" y="46584"/>
                    <a:pt x="10800" y="46459"/>
                    <a:pt x="11002" y="46209"/>
                  </a:cubicBezTo>
                  <a:lnTo>
                    <a:pt x="20086" y="35303"/>
                  </a:lnTo>
                  <a:cubicBezTo>
                    <a:pt x="20503" y="34803"/>
                    <a:pt x="20313" y="34386"/>
                    <a:pt x="19670" y="34386"/>
                  </a:cubicBezTo>
                  <a:lnTo>
                    <a:pt x="16312" y="34386"/>
                  </a:lnTo>
                  <a:cubicBezTo>
                    <a:pt x="16407" y="22182"/>
                    <a:pt x="25373" y="12383"/>
                    <a:pt x="37577" y="12383"/>
                  </a:cubicBezTo>
                  <a:lnTo>
                    <a:pt x="38553" y="12383"/>
                  </a:lnTo>
                  <a:cubicBezTo>
                    <a:pt x="50816" y="12383"/>
                    <a:pt x="60794" y="22337"/>
                    <a:pt x="60794" y="34600"/>
                  </a:cubicBezTo>
                  <a:lnTo>
                    <a:pt x="60794" y="59532"/>
                  </a:lnTo>
                  <a:lnTo>
                    <a:pt x="72998" y="59532"/>
                  </a:lnTo>
                  <a:lnTo>
                    <a:pt x="72998" y="34529"/>
                  </a:lnTo>
                  <a:lnTo>
                    <a:pt x="73045" y="34529"/>
                  </a:lnTo>
                  <a:cubicBezTo>
                    <a:pt x="73045" y="15479"/>
                    <a:pt x="57591" y="13"/>
                    <a:pt x="38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4;p17">
              <a:extLst>
                <a:ext uri="{FF2B5EF4-FFF2-40B4-BE49-F238E27FC236}">
                  <a16:creationId xmlns:a16="http://schemas.microsoft.com/office/drawing/2014/main" id="{A91F5866-F8B7-F35F-967C-F2D3BAD1538B}"/>
                </a:ext>
              </a:extLst>
            </p:cNvPr>
            <p:cNvSpPr/>
            <p:nvPr/>
          </p:nvSpPr>
          <p:spPr>
            <a:xfrm>
              <a:off x="2966886" y="3638371"/>
              <a:ext cx="1625813" cy="1499349"/>
            </a:xfrm>
            <a:custGeom>
              <a:avLst/>
              <a:gdLst/>
              <a:ahLst/>
              <a:cxnLst/>
              <a:rect l="l" t="t" r="r" b="b"/>
              <a:pathLst>
                <a:path w="57556" h="53079" extrusionOk="0">
                  <a:moveTo>
                    <a:pt x="28540" y="1"/>
                  </a:moveTo>
                  <a:cubicBezTo>
                    <a:pt x="28313" y="1"/>
                    <a:pt x="28147" y="179"/>
                    <a:pt x="28147" y="394"/>
                  </a:cubicBezTo>
                  <a:cubicBezTo>
                    <a:pt x="28147" y="620"/>
                    <a:pt x="28325" y="786"/>
                    <a:pt x="28540" y="786"/>
                  </a:cubicBezTo>
                  <a:lnTo>
                    <a:pt x="28778" y="786"/>
                  </a:lnTo>
                  <a:cubicBezTo>
                    <a:pt x="29742" y="786"/>
                    <a:pt x="30719" y="834"/>
                    <a:pt x="31683" y="917"/>
                  </a:cubicBezTo>
                  <a:cubicBezTo>
                    <a:pt x="32576" y="1013"/>
                    <a:pt x="33493" y="1132"/>
                    <a:pt x="34386" y="1298"/>
                  </a:cubicBezTo>
                  <a:cubicBezTo>
                    <a:pt x="34409" y="1298"/>
                    <a:pt x="34433" y="1310"/>
                    <a:pt x="34457" y="1310"/>
                  </a:cubicBezTo>
                  <a:cubicBezTo>
                    <a:pt x="34636" y="1310"/>
                    <a:pt x="34802" y="1167"/>
                    <a:pt x="34838" y="977"/>
                  </a:cubicBezTo>
                  <a:cubicBezTo>
                    <a:pt x="34886" y="763"/>
                    <a:pt x="34743" y="560"/>
                    <a:pt x="34529" y="525"/>
                  </a:cubicBezTo>
                  <a:cubicBezTo>
                    <a:pt x="33612" y="346"/>
                    <a:pt x="32671" y="215"/>
                    <a:pt x="31754" y="132"/>
                  </a:cubicBezTo>
                  <a:cubicBezTo>
                    <a:pt x="30778" y="48"/>
                    <a:pt x="29778" y="1"/>
                    <a:pt x="28802" y="1"/>
                  </a:cubicBezTo>
                  <a:close/>
                  <a:moveTo>
                    <a:pt x="18817" y="1634"/>
                  </a:moveTo>
                  <a:cubicBezTo>
                    <a:pt x="18772" y="1634"/>
                    <a:pt x="18726" y="1641"/>
                    <a:pt x="18681" y="1656"/>
                  </a:cubicBezTo>
                  <a:cubicBezTo>
                    <a:pt x="16764" y="2299"/>
                    <a:pt x="14931" y="3132"/>
                    <a:pt x="13216" y="4132"/>
                  </a:cubicBezTo>
                  <a:cubicBezTo>
                    <a:pt x="13026" y="4251"/>
                    <a:pt x="12966" y="4489"/>
                    <a:pt x="13073" y="4680"/>
                  </a:cubicBezTo>
                  <a:cubicBezTo>
                    <a:pt x="13145" y="4811"/>
                    <a:pt x="13276" y="4870"/>
                    <a:pt x="13419" y="4870"/>
                  </a:cubicBezTo>
                  <a:cubicBezTo>
                    <a:pt x="13478" y="4870"/>
                    <a:pt x="13550" y="4858"/>
                    <a:pt x="13609" y="4823"/>
                  </a:cubicBezTo>
                  <a:cubicBezTo>
                    <a:pt x="15288" y="3846"/>
                    <a:pt x="17074" y="3037"/>
                    <a:pt x="18943" y="2406"/>
                  </a:cubicBezTo>
                  <a:cubicBezTo>
                    <a:pt x="19146" y="2334"/>
                    <a:pt x="19265" y="2108"/>
                    <a:pt x="19193" y="1894"/>
                  </a:cubicBezTo>
                  <a:cubicBezTo>
                    <a:pt x="19137" y="1734"/>
                    <a:pt x="18984" y="1634"/>
                    <a:pt x="18817" y="1634"/>
                  </a:cubicBezTo>
                  <a:close/>
                  <a:moveTo>
                    <a:pt x="43723" y="3853"/>
                  </a:moveTo>
                  <a:cubicBezTo>
                    <a:pt x="43588" y="3853"/>
                    <a:pt x="43458" y="3922"/>
                    <a:pt x="43387" y="4049"/>
                  </a:cubicBezTo>
                  <a:cubicBezTo>
                    <a:pt x="43280" y="4239"/>
                    <a:pt x="43339" y="4489"/>
                    <a:pt x="43530" y="4596"/>
                  </a:cubicBezTo>
                  <a:cubicBezTo>
                    <a:pt x="45256" y="5561"/>
                    <a:pt x="46863" y="6692"/>
                    <a:pt x="48304" y="7966"/>
                  </a:cubicBezTo>
                  <a:cubicBezTo>
                    <a:pt x="48387" y="8037"/>
                    <a:pt x="48483" y="8073"/>
                    <a:pt x="48566" y="8073"/>
                  </a:cubicBezTo>
                  <a:cubicBezTo>
                    <a:pt x="48685" y="8073"/>
                    <a:pt x="48792" y="8025"/>
                    <a:pt x="48864" y="7930"/>
                  </a:cubicBezTo>
                  <a:cubicBezTo>
                    <a:pt x="49018" y="7775"/>
                    <a:pt x="48995" y="7525"/>
                    <a:pt x="48828" y="7371"/>
                  </a:cubicBezTo>
                  <a:cubicBezTo>
                    <a:pt x="47340" y="6061"/>
                    <a:pt x="45697" y="4894"/>
                    <a:pt x="43923" y="3906"/>
                  </a:cubicBezTo>
                  <a:cubicBezTo>
                    <a:pt x="43859" y="3870"/>
                    <a:pt x="43790" y="3853"/>
                    <a:pt x="43723" y="3853"/>
                  </a:cubicBezTo>
                  <a:close/>
                  <a:moveTo>
                    <a:pt x="5922" y="10477"/>
                  </a:moveTo>
                  <a:cubicBezTo>
                    <a:pt x="5806" y="10477"/>
                    <a:pt x="5690" y="10526"/>
                    <a:pt x="5608" y="10621"/>
                  </a:cubicBezTo>
                  <a:cubicBezTo>
                    <a:pt x="4322" y="12205"/>
                    <a:pt x="3227" y="13907"/>
                    <a:pt x="2370" y="15705"/>
                  </a:cubicBezTo>
                  <a:cubicBezTo>
                    <a:pt x="2274" y="15895"/>
                    <a:pt x="2358" y="16134"/>
                    <a:pt x="2560" y="16229"/>
                  </a:cubicBezTo>
                  <a:cubicBezTo>
                    <a:pt x="2620" y="16253"/>
                    <a:pt x="2679" y="16265"/>
                    <a:pt x="2727" y="16265"/>
                  </a:cubicBezTo>
                  <a:cubicBezTo>
                    <a:pt x="2882" y="16265"/>
                    <a:pt x="3025" y="16181"/>
                    <a:pt x="3084" y="16038"/>
                  </a:cubicBezTo>
                  <a:cubicBezTo>
                    <a:pt x="3918" y="14312"/>
                    <a:pt x="4977" y="12657"/>
                    <a:pt x="6227" y="11121"/>
                  </a:cubicBezTo>
                  <a:cubicBezTo>
                    <a:pt x="6358" y="10954"/>
                    <a:pt x="6335" y="10704"/>
                    <a:pt x="6168" y="10562"/>
                  </a:cubicBezTo>
                  <a:cubicBezTo>
                    <a:pt x="6096" y="10505"/>
                    <a:pt x="6009" y="10477"/>
                    <a:pt x="5922" y="10477"/>
                  </a:cubicBezTo>
                  <a:close/>
                  <a:moveTo>
                    <a:pt x="54600" y="15056"/>
                  </a:moveTo>
                  <a:cubicBezTo>
                    <a:pt x="54540" y="15056"/>
                    <a:pt x="54480" y="15070"/>
                    <a:pt x="54424" y="15098"/>
                  </a:cubicBezTo>
                  <a:cubicBezTo>
                    <a:pt x="54233" y="15193"/>
                    <a:pt x="54150" y="15431"/>
                    <a:pt x="54245" y="15634"/>
                  </a:cubicBezTo>
                  <a:cubicBezTo>
                    <a:pt x="55138" y="17396"/>
                    <a:pt x="55793" y="19241"/>
                    <a:pt x="56210" y="21122"/>
                  </a:cubicBezTo>
                  <a:cubicBezTo>
                    <a:pt x="56257" y="21301"/>
                    <a:pt x="56412" y="21432"/>
                    <a:pt x="56603" y="21432"/>
                  </a:cubicBezTo>
                  <a:cubicBezTo>
                    <a:pt x="56627" y="21432"/>
                    <a:pt x="56662" y="21432"/>
                    <a:pt x="56686" y="21420"/>
                  </a:cubicBezTo>
                  <a:cubicBezTo>
                    <a:pt x="56900" y="21372"/>
                    <a:pt x="57031" y="21158"/>
                    <a:pt x="56984" y="20944"/>
                  </a:cubicBezTo>
                  <a:cubicBezTo>
                    <a:pt x="56555" y="19003"/>
                    <a:pt x="55876" y="17098"/>
                    <a:pt x="54960" y="15276"/>
                  </a:cubicBezTo>
                  <a:cubicBezTo>
                    <a:pt x="54884" y="15134"/>
                    <a:pt x="54743" y="15056"/>
                    <a:pt x="54600" y="15056"/>
                  </a:cubicBezTo>
                  <a:close/>
                  <a:moveTo>
                    <a:pt x="466" y="25039"/>
                  </a:moveTo>
                  <a:cubicBezTo>
                    <a:pt x="250" y="25039"/>
                    <a:pt x="83" y="25202"/>
                    <a:pt x="72" y="25420"/>
                  </a:cubicBezTo>
                  <a:cubicBezTo>
                    <a:pt x="12" y="26647"/>
                    <a:pt x="0" y="27873"/>
                    <a:pt x="0" y="28897"/>
                  </a:cubicBezTo>
                  <a:cubicBezTo>
                    <a:pt x="0" y="29314"/>
                    <a:pt x="0" y="29719"/>
                    <a:pt x="0" y="30135"/>
                  </a:cubicBezTo>
                  <a:cubicBezTo>
                    <a:pt x="12" y="30552"/>
                    <a:pt x="12" y="30957"/>
                    <a:pt x="12" y="31374"/>
                  </a:cubicBezTo>
                  <a:cubicBezTo>
                    <a:pt x="12" y="31600"/>
                    <a:pt x="191" y="31778"/>
                    <a:pt x="405" y="31778"/>
                  </a:cubicBezTo>
                  <a:cubicBezTo>
                    <a:pt x="620" y="31778"/>
                    <a:pt x="798" y="31588"/>
                    <a:pt x="798" y="31374"/>
                  </a:cubicBezTo>
                  <a:cubicBezTo>
                    <a:pt x="798" y="30957"/>
                    <a:pt x="798" y="30540"/>
                    <a:pt x="798" y="30135"/>
                  </a:cubicBezTo>
                  <a:cubicBezTo>
                    <a:pt x="798" y="29719"/>
                    <a:pt x="798" y="29314"/>
                    <a:pt x="798" y="28897"/>
                  </a:cubicBezTo>
                  <a:cubicBezTo>
                    <a:pt x="798" y="27873"/>
                    <a:pt x="798" y="26671"/>
                    <a:pt x="858" y="25456"/>
                  </a:cubicBezTo>
                  <a:cubicBezTo>
                    <a:pt x="870" y="25242"/>
                    <a:pt x="703" y="25051"/>
                    <a:pt x="489" y="25039"/>
                  </a:cubicBezTo>
                  <a:cubicBezTo>
                    <a:pt x="481" y="25039"/>
                    <a:pt x="473" y="25039"/>
                    <a:pt x="466" y="25039"/>
                  </a:cubicBezTo>
                  <a:close/>
                  <a:moveTo>
                    <a:pt x="57150" y="30504"/>
                  </a:moveTo>
                  <a:cubicBezTo>
                    <a:pt x="56936" y="30504"/>
                    <a:pt x="56757" y="30671"/>
                    <a:pt x="56757" y="30897"/>
                  </a:cubicBezTo>
                  <a:cubicBezTo>
                    <a:pt x="56757" y="31159"/>
                    <a:pt x="56757" y="31421"/>
                    <a:pt x="56757" y="31683"/>
                  </a:cubicBezTo>
                  <a:lnTo>
                    <a:pt x="56757" y="36839"/>
                  </a:lnTo>
                  <a:cubicBezTo>
                    <a:pt x="56757" y="37053"/>
                    <a:pt x="56924" y="37231"/>
                    <a:pt x="57150" y="37231"/>
                  </a:cubicBezTo>
                  <a:cubicBezTo>
                    <a:pt x="57365" y="37231"/>
                    <a:pt x="57543" y="37053"/>
                    <a:pt x="57543" y="36839"/>
                  </a:cubicBezTo>
                  <a:lnTo>
                    <a:pt x="57543" y="31683"/>
                  </a:lnTo>
                  <a:cubicBezTo>
                    <a:pt x="57543" y="31421"/>
                    <a:pt x="57543" y="31159"/>
                    <a:pt x="57543" y="30897"/>
                  </a:cubicBezTo>
                  <a:cubicBezTo>
                    <a:pt x="57555" y="30683"/>
                    <a:pt x="57377" y="30504"/>
                    <a:pt x="57150" y="30504"/>
                  </a:cubicBezTo>
                  <a:close/>
                  <a:moveTo>
                    <a:pt x="57150" y="46352"/>
                  </a:moveTo>
                  <a:cubicBezTo>
                    <a:pt x="56924" y="46352"/>
                    <a:pt x="56757" y="46518"/>
                    <a:pt x="56757" y="46745"/>
                  </a:cubicBezTo>
                  <a:lnTo>
                    <a:pt x="56757" y="52686"/>
                  </a:lnTo>
                  <a:cubicBezTo>
                    <a:pt x="56757" y="52900"/>
                    <a:pt x="56924" y="53079"/>
                    <a:pt x="57150" y="53079"/>
                  </a:cubicBezTo>
                  <a:cubicBezTo>
                    <a:pt x="57365" y="53079"/>
                    <a:pt x="57543" y="52900"/>
                    <a:pt x="57543" y="52686"/>
                  </a:cubicBezTo>
                  <a:lnTo>
                    <a:pt x="57543" y="46745"/>
                  </a:lnTo>
                  <a:cubicBezTo>
                    <a:pt x="57543" y="46518"/>
                    <a:pt x="57365" y="46352"/>
                    <a:pt x="57150" y="4635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Retângulo 26">
            <a:extLst>
              <a:ext uri="{FF2B5EF4-FFF2-40B4-BE49-F238E27FC236}">
                <a16:creationId xmlns:a16="http://schemas.microsoft.com/office/drawing/2014/main" id="{96DF40DC-784C-01D8-676B-0039675D3A24}"/>
              </a:ext>
            </a:extLst>
          </p:cNvPr>
          <p:cNvSpPr/>
          <p:nvPr/>
        </p:nvSpPr>
        <p:spPr>
          <a:xfrm>
            <a:off x="12302076" y="3403447"/>
            <a:ext cx="4174669" cy="1077218"/>
          </a:xfrm>
          <a:prstGeom prst="rect">
            <a:avLst/>
          </a:prstGeom>
          <a:noFill/>
        </p:spPr>
        <p:txBody>
          <a:bodyPr wrap="none" lIns="91440" tIns="45720" rIns="91440" bIns="45720">
            <a:spAutoFit/>
          </a:bodyPr>
          <a:lstStyle/>
          <a:p>
            <a:pPr algn="ctr"/>
            <a:r>
              <a:rPr lang="pt-BR" sz="3200" dirty="0">
                <a:ln w="0"/>
                <a:solidFill>
                  <a:srgbClr val="565755"/>
                </a:solidFill>
                <a:effectLst>
                  <a:outerShdw blurRad="38100" dist="25400" dir="5400000" algn="ctr" rotWithShape="0">
                    <a:srgbClr val="6E747A">
                      <a:alpha val="43000"/>
                    </a:srgbClr>
                  </a:outerShdw>
                </a:effectLst>
              </a:rPr>
              <a:t>PUBLIC HEALTH SYSTEM</a:t>
            </a:r>
            <a:br>
              <a:rPr lang="pt-BR" sz="3200" dirty="0">
                <a:ln w="0"/>
                <a:solidFill>
                  <a:srgbClr val="565755"/>
                </a:solidFill>
                <a:effectLst>
                  <a:outerShdw blurRad="38100" dist="25400" dir="5400000" algn="ctr" rotWithShape="0">
                    <a:srgbClr val="6E747A">
                      <a:alpha val="43000"/>
                    </a:srgbClr>
                  </a:outerShdw>
                </a:effectLst>
              </a:rPr>
            </a:br>
            <a:r>
              <a:rPr lang="pt-BR" sz="3200" dirty="0">
                <a:ln w="0"/>
                <a:solidFill>
                  <a:srgbClr val="565755"/>
                </a:solidFill>
                <a:effectLst>
                  <a:outerShdw blurRad="38100" dist="25400" dir="5400000" algn="ctr" rotWithShape="0">
                    <a:srgbClr val="6E747A">
                      <a:alpha val="43000"/>
                    </a:srgbClr>
                  </a:outerShdw>
                </a:effectLst>
              </a:rPr>
              <a:t>(SUS)</a:t>
            </a:r>
            <a:endParaRPr lang="pt-BR" sz="3200" b="0" cap="none" spc="0" dirty="0">
              <a:ln w="0"/>
              <a:solidFill>
                <a:srgbClr val="565755"/>
              </a:solidFill>
              <a:effectLst>
                <a:outerShdw blurRad="38100" dist="25400" dir="5400000" algn="ctr" rotWithShape="0">
                  <a:srgbClr val="6E747A">
                    <a:alpha val="43000"/>
                  </a:srgbClr>
                </a:outerShdw>
              </a:effectLst>
            </a:endParaRPr>
          </a:p>
        </p:txBody>
      </p:sp>
      <p:sp>
        <p:nvSpPr>
          <p:cNvPr id="28" name="Retângulo 27">
            <a:extLst>
              <a:ext uri="{FF2B5EF4-FFF2-40B4-BE49-F238E27FC236}">
                <a16:creationId xmlns:a16="http://schemas.microsoft.com/office/drawing/2014/main" id="{F2668277-A592-86A8-AA48-B3674E674E99}"/>
              </a:ext>
            </a:extLst>
          </p:cNvPr>
          <p:cNvSpPr/>
          <p:nvPr/>
        </p:nvSpPr>
        <p:spPr>
          <a:xfrm>
            <a:off x="7592343" y="1664641"/>
            <a:ext cx="2668551" cy="1200329"/>
          </a:xfrm>
          <a:prstGeom prst="rect">
            <a:avLst/>
          </a:prstGeom>
          <a:noFill/>
        </p:spPr>
        <p:txBody>
          <a:bodyPr wrap="none" lIns="91440" tIns="45720" rIns="91440" bIns="45720">
            <a:spAutoFit/>
          </a:bodyPr>
          <a:lstStyle/>
          <a:p>
            <a:pPr algn="ctr"/>
            <a:r>
              <a:rPr lang="pt-BR" sz="2400" dirty="0">
                <a:ln w="0"/>
                <a:solidFill>
                  <a:srgbClr val="565755"/>
                </a:solidFill>
                <a:effectLst>
                  <a:outerShdw blurRad="38100" dist="25400" dir="5400000" algn="ctr" rotWithShape="0">
                    <a:srgbClr val="6E747A">
                      <a:alpha val="43000"/>
                    </a:srgbClr>
                  </a:outerShdw>
                </a:effectLst>
              </a:rPr>
              <a:t>PRIVATE PRACTICE</a:t>
            </a:r>
          </a:p>
          <a:p>
            <a:pPr algn="ctr"/>
            <a:r>
              <a:rPr lang="pt-BR" sz="2400" b="0" cap="none" spc="0" dirty="0">
                <a:ln w="0"/>
                <a:solidFill>
                  <a:srgbClr val="565755"/>
                </a:solidFill>
                <a:effectLst>
                  <a:outerShdw blurRad="38100" dist="25400" dir="5400000" algn="ctr" rotWithShape="0">
                    <a:srgbClr val="6E747A">
                      <a:alpha val="43000"/>
                    </a:srgbClr>
                  </a:outerShdw>
                </a:effectLst>
              </a:rPr>
              <a:t>Vs.</a:t>
            </a:r>
          </a:p>
          <a:p>
            <a:pPr algn="ctr"/>
            <a:r>
              <a:rPr lang="pt-BR" sz="2400" dirty="0">
                <a:ln w="0"/>
                <a:solidFill>
                  <a:srgbClr val="565755"/>
                </a:solidFill>
                <a:effectLst>
                  <a:outerShdw blurRad="38100" dist="25400" dir="5400000" algn="ctr" rotWithShape="0">
                    <a:srgbClr val="6E747A">
                      <a:alpha val="43000"/>
                    </a:srgbClr>
                  </a:outerShdw>
                </a:effectLst>
              </a:rPr>
              <a:t>HOSPITAL PRACTICE</a:t>
            </a:r>
            <a:endParaRPr lang="pt-BR" sz="2400" b="0" cap="none" spc="0" dirty="0">
              <a:ln w="0"/>
              <a:solidFill>
                <a:srgbClr val="565755"/>
              </a:solidFill>
              <a:effectLst>
                <a:outerShdw blurRad="38100" dist="25400" dir="5400000" algn="ctr" rotWithShape="0">
                  <a:srgbClr val="6E747A">
                    <a:alpha val="43000"/>
                  </a:srgbClr>
                </a:outerShdw>
              </a:effectLst>
            </a:endParaRPr>
          </a:p>
        </p:txBody>
      </p:sp>
      <p:sp>
        <p:nvSpPr>
          <p:cNvPr id="29" name="Retângulo 28">
            <a:extLst>
              <a:ext uri="{FF2B5EF4-FFF2-40B4-BE49-F238E27FC236}">
                <a16:creationId xmlns:a16="http://schemas.microsoft.com/office/drawing/2014/main" id="{ED9D5022-6BB4-7205-46A2-926865D7CC95}"/>
              </a:ext>
            </a:extLst>
          </p:cNvPr>
          <p:cNvSpPr/>
          <p:nvPr/>
        </p:nvSpPr>
        <p:spPr>
          <a:xfrm>
            <a:off x="3541133" y="3364167"/>
            <a:ext cx="3809234" cy="1200329"/>
          </a:xfrm>
          <a:prstGeom prst="rect">
            <a:avLst/>
          </a:prstGeom>
          <a:noFill/>
        </p:spPr>
        <p:txBody>
          <a:bodyPr wrap="square" lIns="91440" tIns="45720" rIns="91440" bIns="45720">
            <a:spAutoFit/>
          </a:bodyPr>
          <a:lstStyle/>
          <a:p>
            <a:pPr algn="ctr"/>
            <a:r>
              <a:rPr lang="pt-BR" sz="2400" b="0" cap="none" spc="0" dirty="0">
                <a:ln w="0"/>
                <a:solidFill>
                  <a:srgbClr val="565755"/>
                </a:solidFill>
                <a:effectLst>
                  <a:outerShdw blurRad="38100" dist="25400" dir="5400000" algn="ctr" rotWithShape="0">
                    <a:srgbClr val="6E747A">
                      <a:alpha val="43000"/>
                    </a:srgbClr>
                  </a:outerShdw>
                </a:effectLst>
              </a:rPr>
              <a:t>MOLECULAR TESTS ARE</a:t>
            </a:r>
            <a:r>
              <a:rPr lang="pt-BR" sz="2400" dirty="0">
                <a:ln w="0"/>
                <a:solidFill>
                  <a:srgbClr val="565755"/>
                </a:solidFill>
                <a:effectLst>
                  <a:outerShdw blurRad="38100" dist="25400" dir="5400000" algn="ctr" rotWithShape="0">
                    <a:srgbClr val="6E747A">
                      <a:alpha val="43000"/>
                    </a:srgbClr>
                  </a:outerShdw>
                </a:effectLst>
              </a:rPr>
              <a:t> </a:t>
            </a:r>
            <a:r>
              <a:rPr lang="pt-BR" sz="2400" b="1" dirty="0">
                <a:ln w="0"/>
                <a:solidFill>
                  <a:srgbClr val="565755"/>
                </a:solidFill>
                <a:effectLst>
                  <a:outerShdw blurRad="38100" dist="25400" dir="5400000" algn="ctr" rotWithShape="0">
                    <a:srgbClr val="6E747A">
                      <a:alpha val="43000"/>
                    </a:srgbClr>
                  </a:outerShdw>
                </a:effectLst>
              </a:rPr>
              <a:t>NOT COVERED</a:t>
            </a:r>
            <a:r>
              <a:rPr lang="pt-BR" sz="2400" dirty="0">
                <a:ln w="0"/>
                <a:solidFill>
                  <a:srgbClr val="565755"/>
                </a:solidFill>
                <a:effectLst>
                  <a:outerShdw blurRad="38100" dist="25400" dir="5400000" algn="ctr" rotWithShape="0">
                    <a:srgbClr val="6E747A">
                      <a:alpha val="43000"/>
                    </a:srgbClr>
                  </a:outerShdw>
                </a:effectLst>
              </a:rPr>
              <a:t> BY</a:t>
            </a:r>
          </a:p>
          <a:p>
            <a:pPr algn="ctr"/>
            <a:r>
              <a:rPr lang="pt-BR" sz="2400" b="0" cap="none" spc="0" dirty="0">
                <a:ln w="0"/>
                <a:solidFill>
                  <a:srgbClr val="565755"/>
                </a:solidFill>
                <a:effectLst>
                  <a:outerShdw blurRad="38100" dist="25400" dir="5400000" algn="ctr" rotWithShape="0">
                    <a:srgbClr val="6E747A">
                      <a:alpha val="43000"/>
                    </a:srgbClr>
                  </a:outerShdw>
                </a:effectLst>
              </a:rPr>
              <a:t>MEDICAL INSURANCE </a:t>
            </a:r>
            <a:r>
              <a:rPr lang="pt-BR" sz="2400" dirty="0">
                <a:ln w="0"/>
                <a:solidFill>
                  <a:srgbClr val="565755"/>
                </a:solidFill>
                <a:effectLst>
                  <a:outerShdw blurRad="38100" dist="25400" dir="5400000" algn="ctr" rotWithShape="0">
                    <a:srgbClr val="6E747A">
                      <a:alpha val="43000"/>
                    </a:srgbClr>
                  </a:outerShdw>
                </a:effectLst>
              </a:rPr>
              <a:t>PLANS</a:t>
            </a:r>
            <a:endParaRPr lang="pt-BR" sz="2400" b="0" cap="none" spc="0" dirty="0">
              <a:ln w="0"/>
              <a:solidFill>
                <a:srgbClr val="565755"/>
              </a:solidFill>
              <a:effectLst>
                <a:outerShdw blurRad="38100" dist="25400" dir="5400000" algn="ctr" rotWithShape="0">
                  <a:srgbClr val="6E747A">
                    <a:alpha val="43000"/>
                  </a:srgbClr>
                </a:outerShdw>
              </a:effectLst>
            </a:endParaRPr>
          </a:p>
        </p:txBody>
      </p:sp>
      <p:sp>
        <p:nvSpPr>
          <p:cNvPr id="30" name="Retângulo 29">
            <a:extLst>
              <a:ext uri="{FF2B5EF4-FFF2-40B4-BE49-F238E27FC236}">
                <a16:creationId xmlns:a16="http://schemas.microsoft.com/office/drawing/2014/main" id="{EE496CE5-A9A9-7264-BE04-D74E003CC39E}"/>
              </a:ext>
            </a:extLst>
          </p:cNvPr>
          <p:cNvSpPr/>
          <p:nvPr/>
        </p:nvSpPr>
        <p:spPr>
          <a:xfrm>
            <a:off x="2926865" y="5310653"/>
            <a:ext cx="3809234" cy="1569660"/>
          </a:xfrm>
          <a:prstGeom prst="rect">
            <a:avLst/>
          </a:prstGeom>
          <a:noFill/>
        </p:spPr>
        <p:txBody>
          <a:bodyPr wrap="square" lIns="91440" tIns="45720" rIns="91440" bIns="45720">
            <a:spAutoFit/>
          </a:bodyPr>
          <a:lstStyle/>
          <a:p>
            <a:pPr algn="ctr"/>
            <a:r>
              <a:rPr lang="pt-BR" sz="2400" dirty="0">
                <a:ln w="0"/>
                <a:solidFill>
                  <a:srgbClr val="565755"/>
                </a:solidFill>
                <a:effectLst>
                  <a:outerShdw blurRad="38100" dist="25400" dir="5400000" algn="ctr" rotWithShape="0">
                    <a:srgbClr val="6E747A">
                      <a:alpha val="43000"/>
                    </a:srgbClr>
                  </a:outerShdw>
                </a:effectLst>
              </a:rPr>
              <a:t>PERSONALIZED THERAPY FOLLOWING AN ACCURATE DIAGNOSIS. </a:t>
            </a:r>
            <a:r>
              <a:rPr lang="pt-BR" sz="2400" b="1" dirty="0">
                <a:ln w="0"/>
                <a:solidFill>
                  <a:srgbClr val="565755"/>
                </a:solidFill>
                <a:effectLst>
                  <a:outerShdw blurRad="38100" dist="25400" dir="5400000" algn="ctr" rotWithShape="0">
                    <a:srgbClr val="6E747A">
                      <a:alpha val="43000"/>
                    </a:srgbClr>
                  </a:outerShdw>
                </a:effectLst>
              </a:rPr>
              <a:t>WILL IT REALLY HAPPEN?</a:t>
            </a:r>
            <a:endParaRPr lang="pt-BR" sz="2400" b="1" cap="none" spc="0" dirty="0">
              <a:ln w="0"/>
              <a:solidFill>
                <a:srgbClr val="565755"/>
              </a:solidFill>
              <a:effectLst>
                <a:outerShdw blurRad="38100" dist="25400" dir="5400000" algn="ctr" rotWithShape="0">
                  <a:srgbClr val="6E747A">
                    <a:alpha val="43000"/>
                  </a:srgbClr>
                </a:outerShdw>
              </a:effectLst>
            </a:endParaRPr>
          </a:p>
        </p:txBody>
      </p:sp>
      <p:sp>
        <p:nvSpPr>
          <p:cNvPr id="31" name="Retângulo 30">
            <a:extLst>
              <a:ext uri="{FF2B5EF4-FFF2-40B4-BE49-F238E27FC236}">
                <a16:creationId xmlns:a16="http://schemas.microsoft.com/office/drawing/2014/main" id="{F5B1F1AE-2148-CBDE-0E8B-B2F8B48CC93A}"/>
              </a:ext>
            </a:extLst>
          </p:cNvPr>
          <p:cNvSpPr/>
          <p:nvPr/>
        </p:nvSpPr>
        <p:spPr>
          <a:xfrm>
            <a:off x="2930845" y="7915339"/>
            <a:ext cx="3809234" cy="1569660"/>
          </a:xfrm>
          <a:prstGeom prst="rect">
            <a:avLst/>
          </a:prstGeom>
          <a:noFill/>
        </p:spPr>
        <p:txBody>
          <a:bodyPr wrap="square" lIns="91440" tIns="45720" rIns="91440" bIns="45720">
            <a:spAutoFit/>
          </a:bodyPr>
          <a:lstStyle/>
          <a:p>
            <a:pPr algn="ctr"/>
            <a:r>
              <a:rPr lang="pt-BR" sz="2400" dirty="0">
                <a:ln w="0"/>
                <a:solidFill>
                  <a:srgbClr val="565755"/>
                </a:solidFill>
                <a:effectLst>
                  <a:outerShdw blurRad="38100" dist="25400" dir="5400000" algn="ctr" rotWithShape="0">
                    <a:srgbClr val="6E747A">
                      <a:alpha val="43000"/>
                    </a:srgbClr>
                  </a:outerShdw>
                </a:effectLst>
              </a:rPr>
              <a:t>MAKING PATIENTS </a:t>
            </a:r>
            <a:r>
              <a:rPr lang="pt-BR" sz="2400" b="1" dirty="0">
                <a:ln w="0"/>
                <a:solidFill>
                  <a:srgbClr val="565755"/>
                </a:solidFill>
                <a:effectLst>
                  <a:outerShdw blurRad="38100" dist="25400" dir="5400000" algn="ctr" rotWithShape="0">
                    <a:srgbClr val="6E747A">
                      <a:alpha val="43000"/>
                    </a:srgbClr>
                  </a:outerShdw>
                </a:effectLst>
              </a:rPr>
              <a:t>UNDERSTAND</a:t>
            </a:r>
            <a:r>
              <a:rPr lang="pt-BR" sz="2400" dirty="0">
                <a:ln w="0"/>
                <a:solidFill>
                  <a:srgbClr val="565755"/>
                </a:solidFill>
                <a:effectLst>
                  <a:outerShdw blurRad="38100" dist="25400" dir="5400000" algn="ctr" rotWithShape="0">
                    <a:srgbClr val="6E747A">
                      <a:alpha val="43000"/>
                    </a:srgbClr>
                  </a:outerShdw>
                </a:effectLst>
              </a:rPr>
              <a:t> WHAT THEY ARE FIGHTING, AND </a:t>
            </a:r>
            <a:r>
              <a:rPr lang="pt-BR" sz="2400" b="1" dirty="0">
                <a:ln w="0"/>
                <a:solidFill>
                  <a:srgbClr val="565755"/>
                </a:solidFill>
                <a:effectLst>
                  <a:outerShdw blurRad="38100" dist="25400" dir="5400000" algn="ctr" rotWithShape="0">
                    <a:srgbClr val="6E747A">
                      <a:alpha val="43000"/>
                    </a:srgbClr>
                  </a:outerShdw>
                </a:effectLst>
              </a:rPr>
              <a:t>FOR HOW LONG</a:t>
            </a:r>
            <a:endParaRPr lang="pt-BR" sz="2400" b="1" cap="none" spc="0" dirty="0">
              <a:ln w="0"/>
              <a:solidFill>
                <a:srgbClr val="565755"/>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72209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10BF1A-A222-0904-45FB-821CA14DDB72}"/>
              </a:ext>
            </a:extLst>
          </p:cNvPr>
          <p:cNvSpPr>
            <a:spLocks noGrp="1"/>
          </p:cNvSpPr>
          <p:nvPr>
            <p:ph type="ctrTitle"/>
          </p:nvPr>
        </p:nvSpPr>
        <p:spPr/>
        <p:txBody>
          <a:bodyPr/>
          <a:lstStyle/>
          <a:p>
            <a:r>
              <a:rPr lang="pt-BR" sz="4400" dirty="0"/>
              <a:t>DIAGNOSTIC </a:t>
            </a:r>
            <a:r>
              <a:rPr lang="pt-BR" sz="4400" b="1" dirty="0"/>
              <a:t>CHALLENGES</a:t>
            </a:r>
            <a:r>
              <a:rPr lang="pt-BR" sz="4400" dirty="0"/>
              <a:t> IN NEURO-ONCOLOGY</a:t>
            </a:r>
          </a:p>
        </p:txBody>
      </p:sp>
      <p:sp>
        <p:nvSpPr>
          <p:cNvPr id="3" name="Espaço Reservado para Texto 2">
            <a:extLst>
              <a:ext uri="{FF2B5EF4-FFF2-40B4-BE49-F238E27FC236}">
                <a16:creationId xmlns:a16="http://schemas.microsoft.com/office/drawing/2014/main" id="{BCBD1867-4E8A-A0C6-D231-7EBC85B62874}"/>
              </a:ext>
            </a:extLst>
          </p:cNvPr>
          <p:cNvSpPr>
            <a:spLocks noGrp="1"/>
          </p:cNvSpPr>
          <p:nvPr>
            <p:ph type="body" sz="quarter" idx="10"/>
          </p:nvPr>
        </p:nvSpPr>
        <p:spPr>
          <a:xfrm>
            <a:off x="781050" y="2369906"/>
            <a:ext cx="16725900" cy="6265491"/>
          </a:xfrm>
        </p:spPr>
        <p:txBody>
          <a:bodyPr/>
          <a:lstStyle/>
          <a:p>
            <a:r>
              <a:rPr lang="en-US" dirty="0"/>
              <a:t>Tumor sample usually in small volume – worn out piece after traditional histopathology</a:t>
            </a:r>
          </a:p>
          <a:p>
            <a:r>
              <a:rPr lang="en-US" dirty="0">
                <a:highlight>
                  <a:srgbClr val="FFFF00"/>
                </a:highlight>
              </a:rPr>
              <a:t>Morphological overlap of various tumor types</a:t>
            </a:r>
          </a:p>
          <a:p>
            <a:r>
              <a:rPr lang="en-US" dirty="0">
                <a:highlight>
                  <a:srgbClr val="FFFF00"/>
                </a:highlight>
              </a:rPr>
              <a:t>Lack of specific immunohistochemical and molecular alterations for most tumor types</a:t>
            </a:r>
          </a:p>
          <a:p>
            <a:endParaRPr lang="en-US" dirty="0"/>
          </a:p>
          <a:p>
            <a:r>
              <a:rPr lang="en-US" b="1" dirty="0"/>
              <a:t>KIAA1549::BRAF </a:t>
            </a:r>
            <a:r>
              <a:rPr lang="en-US" dirty="0"/>
              <a:t>– Pilocytic astrocytoma, High-grade astrocytoma with pilocytic features (HGAP), Diffuse leptomeningeal glioneuronal tumor (DLGNT)</a:t>
            </a:r>
          </a:p>
          <a:p>
            <a:r>
              <a:rPr lang="en-US" b="1" dirty="0"/>
              <a:t>BRAF V600E</a:t>
            </a:r>
            <a:r>
              <a:rPr lang="en-US" dirty="0"/>
              <a:t>– Ganglioglioma (GG), Pleomorphic xanthoastrocytoma (PXA), Polymorphous low-grade neuroepithelial tumor of the young (PLNTY), Glioblastoma (GBM)</a:t>
            </a:r>
          </a:p>
          <a:p>
            <a:r>
              <a:rPr lang="en-US" b="1" dirty="0" err="1"/>
              <a:t>pTERT</a:t>
            </a:r>
            <a:r>
              <a:rPr lang="en-US" dirty="0"/>
              <a:t> – Glioblastoma, Oligodendroglioma, High-grade PXA, rare HGAPs</a:t>
            </a:r>
          </a:p>
          <a:p>
            <a:r>
              <a:rPr lang="en-US" b="1" dirty="0"/>
              <a:t>CDKN2A/B HD </a:t>
            </a:r>
            <a:r>
              <a:rPr lang="en-US" dirty="0"/>
              <a:t>– PXA, GBM, High-grade IDH-mutant diffuse gliomas, ZFTA-fused Ependymomas, etc.</a:t>
            </a:r>
          </a:p>
        </p:txBody>
      </p:sp>
    </p:spTree>
    <p:extLst>
      <p:ext uri="{BB962C8B-B14F-4D97-AF65-F5344CB8AC3E}">
        <p14:creationId xmlns:p14="http://schemas.microsoft.com/office/powerpoint/2010/main" val="949992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CD6D14-67C3-C59A-3BFB-AFC09F5F96A2}"/>
              </a:ext>
            </a:extLst>
          </p:cNvPr>
          <p:cNvSpPr>
            <a:spLocks noGrp="1"/>
          </p:cNvSpPr>
          <p:nvPr>
            <p:ph type="ctrTitle"/>
          </p:nvPr>
        </p:nvSpPr>
        <p:spPr>
          <a:xfrm>
            <a:off x="575186" y="524177"/>
            <a:ext cx="12175614" cy="1216131"/>
          </a:xfrm>
        </p:spPr>
        <p:txBody>
          <a:bodyPr/>
          <a:lstStyle/>
          <a:p>
            <a:r>
              <a:rPr lang="pt-BR" sz="3600" dirty="0" err="1"/>
              <a:t>Diffuse</a:t>
            </a:r>
            <a:r>
              <a:rPr lang="pt-BR" sz="3600" dirty="0"/>
              <a:t> </a:t>
            </a:r>
            <a:r>
              <a:rPr lang="pt-BR" sz="3600" dirty="0" err="1"/>
              <a:t>astrocytic</a:t>
            </a:r>
            <a:r>
              <a:rPr lang="pt-BR" sz="3600" dirty="0"/>
              <a:t> LGG IDH-</a:t>
            </a:r>
            <a:r>
              <a:rPr lang="pt-BR" sz="3600" dirty="0" err="1"/>
              <a:t>wt</a:t>
            </a:r>
            <a:r>
              <a:rPr lang="pt-BR" sz="3600" dirty="0"/>
              <a:t> – </a:t>
            </a:r>
            <a:r>
              <a:rPr lang="pt-BR" sz="3600" b="1" dirty="0" err="1"/>
              <a:t>How</a:t>
            </a:r>
            <a:r>
              <a:rPr lang="pt-BR" sz="3600" b="1" dirty="0"/>
              <a:t> are </a:t>
            </a:r>
            <a:r>
              <a:rPr lang="pt-BR" sz="3600" b="1" dirty="0" err="1"/>
              <a:t>we</a:t>
            </a:r>
            <a:r>
              <a:rPr lang="pt-BR" sz="3600" b="1" dirty="0"/>
              <a:t> </a:t>
            </a:r>
            <a:r>
              <a:rPr lang="pt-BR" sz="3600" b="1" dirty="0" err="1"/>
              <a:t>dealing</a:t>
            </a:r>
            <a:r>
              <a:rPr lang="pt-BR" sz="3600" b="1" dirty="0"/>
              <a:t> </a:t>
            </a:r>
            <a:r>
              <a:rPr lang="pt-BR" sz="3600" b="1" dirty="0" err="1"/>
              <a:t>with</a:t>
            </a:r>
            <a:r>
              <a:rPr lang="pt-BR" sz="3600" b="1" dirty="0"/>
              <a:t> </a:t>
            </a:r>
            <a:r>
              <a:rPr lang="pt-BR" sz="3600" b="1" dirty="0" err="1"/>
              <a:t>them</a:t>
            </a:r>
            <a:r>
              <a:rPr lang="pt-BR" sz="3600" b="1" dirty="0"/>
              <a:t>?</a:t>
            </a:r>
          </a:p>
        </p:txBody>
      </p:sp>
      <p:sp>
        <p:nvSpPr>
          <p:cNvPr id="3" name="Espaço Reservado para Texto 2">
            <a:extLst>
              <a:ext uri="{FF2B5EF4-FFF2-40B4-BE49-F238E27FC236}">
                <a16:creationId xmlns:a16="http://schemas.microsoft.com/office/drawing/2014/main" id="{239F1AD4-AF1D-04D8-E0DD-04A4484B1FD6}"/>
              </a:ext>
            </a:extLst>
          </p:cNvPr>
          <p:cNvSpPr>
            <a:spLocks noGrp="1"/>
          </p:cNvSpPr>
          <p:nvPr>
            <p:ph type="body" sz="quarter" idx="10"/>
          </p:nvPr>
        </p:nvSpPr>
        <p:spPr>
          <a:xfrm>
            <a:off x="781050" y="2556171"/>
            <a:ext cx="16725900" cy="6265491"/>
          </a:xfrm>
        </p:spPr>
        <p:txBody>
          <a:bodyPr/>
          <a:lstStyle/>
          <a:p>
            <a:pPr marL="457200" indent="-457200">
              <a:buFont typeface="Arial" panose="020B0604020202020204" pitchFamily="34" charset="0"/>
              <a:buChar char="•"/>
            </a:pPr>
            <a:r>
              <a:rPr lang="en-US" dirty="0" err="1"/>
              <a:t>cIMPACT</a:t>
            </a:r>
            <a:r>
              <a:rPr lang="en-US" dirty="0"/>
              <a:t>-NOW update 3 (Nov 2018) – </a:t>
            </a:r>
            <a:r>
              <a:rPr lang="en-US" b="1" dirty="0">
                <a:solidFill>
                  <a:srgbClr val="FF0000"/>
                </a:solidFill>
              </a:rPr>
              <a:t>We need to rule out glioblastoma </a:t>
            </a:r>
            <a:r>
              <a:rPr lang="en-US" dirty="0"/>
              <a:t>(EGFR amplification or +7-10 or TERT promoter mutation – </a:t>
            </a:r>
            <a:r>
              <a:rPr lang="en-US" dirty="0">
                <a:highlight>
                  <a:srgbClr val="FFFF00"/>
                </a:highlight>
              </a:rPr>
              <a:t>take care with this statement</a:t>
            </a:r>
            <a:r>
              <a:rPr lang="en-US" dirty="0"/>
              <a:t>)</a:t>
            </a:r>
          </a:p>
          <a:p>
            <a:pPr marL="457200" indent="-457200">
              <a:buFont typeface="Arial" panose="020B0604020202020204" pitchFamily="34" charset="0"/>
              <a:buChar char="•"/>
            </a:pPr>
            <a:r>
              <a:rPr lang="en-US" dirty="0"/>
              <a:t>Midline tumors: rule out DMG H3K27M altered tumors (H3K27M, H3K27me3, EGFR, EZHIP)</a:t>
            </a:r>
          </a:p>
          <a:p>
            <a:pPr marL="457200" indent="-457200">
              <a:buFont typeface="Arial" panose="020B0604020202020204" pitchFamily="34" charset="0"/>
              <a:buChar char="•"/>
            </a:pPr>
            <a:r>
              <a:rPr lang="en-US" dirty="0"/>
              <a:t>Hemispheric tumors: check for H3 G34 (usually are MGMT methylated)</a:t>
            </a:r>
          </a:p>
          <a:p>
            <a:pPr marL="457200" indent="-457200">
              <a:buFont typeface="Arial" panose="020B0604020202020204" pitchFamily="34" charset="0"/>
              <a:buChar char="•"/>
            </a:pPr>
            <a:r>
              <a:rPr lang="en-US" dirty="0"/>
              <a:t>Talk to your neuropathologist again: are we sure it is not a neuronal/glioneuronal tumor? Is it diffuse, or could it be a circumscribed glioma? (BRAF V600E, CDKN2A/B, BRAF::KIAA1549, MYB/MYBL, FGFR)</a:t>
            </a:r>
          </a:p>
          <a:p>
            <a:pPr marL="457200" indent="-457200">
              <a:buFont typeface="Arial" panose="020B0604020202020204" pitchFamily="34" charset="0"/>
              <a:buChar char="•"/>
            </a:pPr>
            <a:r>
              <a:rPr lang="en-US" dirty="0"/>
              <a:t>NTRK fusions</a:t>
            </a:r>
          </a:p>
          <a:p>
            <a:pPr marL="457200" indent="-457200">
              <a:buFont typeface="Arial" panose="020B0604020202020204" pitchFamily="34" charset="0"/>
              <a:buChar char="•"/>
            </a:pPr>
            <a:r>
              <a:rPr lang="en-US" b="1" dirty="0">
                <a:solidFill>
                  <a:srgbClr val="FF0000"/>
                </a:solidFill>
              </a:rPr>
              <a:t>TAKE CARE WITH FALSE NEGATIVE IDH1 R132H IH!</a:t>
            </a:r>
          </a:p>
          <a:p>
            <a:pPr marL="457200" indent="-457200">
              <a:buFont typeface="Arial" panose="020B0604020202020204" pitchFamily="34" charset="0"/>
              <a:buChar char="•"/>
            </a:pPr>
            <a:r>
              <a:rPr lang="en-US" b="1" dirty="0" err="1">
                <a:solidFill>
                  <a:srgbClr val="FF0000"/>
                </a:solidFill>
              </a:rPr>
              <a:t>pTERT</a:t>
            </a:r>
            <a:r>
              <a:rPr lang="en-US" b="1" dirty="0">
                <a:solidFill>
                  <a:srgbClr val="FF0000"/>
                </a:solidFill>
              </a:rPr>
              <a:t> mutation in isolation: is it sufficient to diagnose glioblastoma?</a:t>
            </a:r>
          </a:p>
          <a:p>
            <a:pPr marL="457200" indent="-457200">
              <a:buFont typeface="Arial" panose="020B0604020202020204" pitchFamily="34" charset="0"/>
              <a:buChar char="•"/>
            </a:pPr>
            <a:r>
              <a:rPr lang="en-US" dirty="0"/>
              <a:t>Methylation profiling</a:t>
            </a:r>
          </a:p>
        </p:txBody>
      </p:sp>
    </p:spTree>
    <p:extLst>
      <p:ext uri="{BB962C8B-B14F-4D97-AF65-F5344CB8AC3E}">
        <p14:creationId xmlns:p14="http://schemas.microsoft.com/office/powerpoint/2010/main" val="551970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B08D14A0-504A-7DDF-6605-CA380D7E8972}"/>
              </a:ext>
            </a:extLst>
          </p:cNvPr>
          <p:cNvSpPr>
            <a:spLocks noGrp="1"/>
          </p:cNvSpPr>
          <p:nvPr>
            <p:ph type="body" sz="quarter" idx="10"/>
          </p:nvPr>
        </p:nvSpPr>
        <p:spPr>
          <a:xfrm>
            <a:off x="463550" y="2945638"/>
            <a:ext cx="7698317" cy="6265491"/>
          </a:xfrm>
        </p:spPr>
        <p:txBody>
          <a:bodyPr/>
          <a:lstStyle/>
          <a:p>
            <a:pPr marL="457200" indent="-457200">
              <a:buFont typeface="Arial" panose="020B0604020202020204" pitchFamily="34" charset="0"/>
              <a:buChar char="•"/>
            </a:pPr>
            <a:r>
              <a:rPr lang="en-US" dirty="0"/>
              <a:t>Among 517 grade 2 gliomas, 47 were diffuse </a:t>
            </a:r>
            <a:r>
              <a:rPr lang="en-US" dirty="0" err="1"/>
              <a:t>astrocytomas</a:t>
            </a:r>
            <a:r>
              <a:rPr lang="en-US" dirty="0"/>
              <a:t> IDH-wt.</a:t>
            </a:r>
          </a:p>
          <a:p>
            <a:pPr marL="457200" indent="-457200">
              <a:buFont typeface="Arial" panose="020B0604020202020204" pitchFamily="34" charset="0"/>
              <a:buChar char="•"/>
            </a:pPr>
            <a:r>
              <a:rPr lang="en-US" dirty="0" err="1"/>
              <a:t>mOS</a:t>
            </a:r>
            <a:r>
              <a:rPr lang="en-US" dirty="0"/>
              <a:t> 59 months vs 19 months IDH-</a:t>
            </a:r>
            <a:r>
              <a:rPr lang="en-US" dirty="0" err="1"/>
              <a:t>wt</a:t>
            </a:r>
            <a:r>
              <a:rPr lang="en-US" dirty="0"/>
              <a:t> grade 3</a:t>
            </a:r>
          </a:p>
          <a:p>
            <a:pPr marL="457200" indent="-457200">
              <a:buFont typeface="Arial" panose="020B0604020202020204" pitchFamily="34" charset="0"/>
              <a:buChar char="•"/>
            </a:pPr>
            <a:r>
              <a:rPr lang="en-US" dirty="0"/>
              <a:t>67% (29 patients) met criteria for GBM according to </a:t>
            </a:r>
            <a:r>
              <a:rPr lang="en-US" dirty="0" err="1"/>
              <a:t>cIMPACT</a:t>
            </a:r>
            <a:r>
              <a:rPr lang="en-US" dirty="0"/>
              <a:t>-NOW update 3. (</a:t>
            </a:r>
            <a:r>
              <a:rPr lang="en-US" dirty="0" err="1"/>
              <a:t>mOS</a:t>
            </a:r>
            <a:r>
              <a:rPr lang="en-US" dirty="0"/>
              <a:t> 42 months)</a:t>
            </a:r>
          </a:p>
          <a:p>
            <a:pPr marL="457200" indent="-457200">
              <a:buFont typeface="Arial" panose="020B0604020202020204" pitchFamily="34" charset="0"/>
              <a:buChar char="•"/>
            </a:pPr>
            <a:r>
              <a:rPr lang="en-US" dirty="0">
                <a:highlight>
                  <a:srgbClr val="FFFF00"/>
                </a:highlight>
              </a:rPr>
              <a:t>16 patients with isolated </a:t>
            </a:r>
            <a:r>
              <a:rPr lang="en-US" dirty="0" err="1">
                <a:highlight>
                  <a:srgbClr val="FFFF00"/>
                </a:highlight>
              </a:rPr>
              <a:t>pTERT</a:t>
            </a:r>
            <a:r>
              <a:rPr lang="en-US" dirty="0">
                <a:highlight>
                  <a:srgbClr val="FFFF00"/>
                </a:highlight>
              </a:rPr>
              <a:t> mutation (</a:t>
            </a:r>
            <a:r>
              <a:rPr lang="en-US" dirty="0" err="1">
                <a:highlight>
                  <a:srgbClr val="FFFF00"/>
                </a:highlight>
              </a:rPr>
              <a:t>mOS</a:t>
            </a:r>
            <a:r>
              <a:rPr lang="en-US" dirty="0">
                <a:highlight>
                  <a:srgbClr val="FFFF00"/>
                </a:highlight>
              </a:rPr>
              <a:t> 88 months) – are they really GBMs????</a:t>
            </a:r>
          </a:p>
          <a:p>
            <a:pPr marL="457200" indent="-457200">
              <a:buFont typeface="Arial" panose="020B0604020202020204" pitchFamily="34" charset="0"/>
              <a:buChar char="•"/>
            </a:pPr>
            <a:r>
              <a:rPr lang="en-US" dirty="0">
                <a:highlight>
                  <a:srgbClr val="FFFF00"/>
                </a:highlight>
              </a:rPr>
              <a:t>FGFR3-TACC3 overrepresented among grade 2 IDH-</a:t>
            </a:r>
            <a:r>
              <a:rPr lang="en-US" dirty="0" err="1">
                <a:highlight>
                  <a:srgbClr val="FFFF00"/>
                </a:highlight>
              </a:rPr>
              <a:t>wt</a:t>
            </a:r>
            <a:endParaRPr lang="en-US" dirty="0">
              <a:highlight>
                <a:srgbClr val="FFFF00"/>
              </a:highlight>
            </a:endParaRPr>
          </a:p>
        </p:txBody>
      </p:sp>
      <p:pic>
        <p:nvPicPr>
          <p:cNvPr id="4" name="Imagem 3">
            <a:extLst>
              <a:ext uri="{FF2B5EF4-FFF2-40B4-BE49-F238E27FC236}">
                <a16:creationId xmlns:a16="http://schemas.microsoft.com/office/drawing/2014/main" id="{8A171D56-37CB-300C-300F-E32E10D739F5}"/>
              </a:ext>
            </a:extLst>
          </p:cNvPr>
          <p:cNvPicPr>
            <a:picLocks noChangeAspect="1"/>
          </p:cNvPicPr>
          <p:nvPr/>
        </p:nvPicPr>
        <p:blipFill>
          <a:blip r:embed="rId2"/>
          <a:stretch>
            <a:fillRect/>
          </a:stretch>
        </p:blipFill>
        <p:spPr>
          <a:xfrm>
            <a:off x="599017" y="179474"/>
            <a:ext cx="7429234" cy="2529859"/>
          </a:xfrm>
          <a:prstGeom prst="rect">
            <a:avLst/>
          </a:prstGeom>
        </p:spPr>
      </p:pic>
      <p:pic>
        <p:nvPicPr>
          <p:cNvPr id="6" name="Imagem 5">
            <a:extLst>
              <a:ext uri="{FF2B5EF4-FFF2-40B4-BE49-F238E27FC236}">
                <a16:creationId xmlns:a16="http://schemas.microsoft.com/office/drawing/2014/main" id="{3C094654-37F2-A3A9-D384-C2EA3C977E2D}"/>
              </a:ext>
            </a:extLst>
          </p:cNvPr>
          <p:cNvPicPr>
            <a:picLocks noChangeAspect="1"/>
          </p:cNvPicPr>
          <p:nvPr/>
        </p:nvPicPr>
        <p:blipFill>
          <a:blip r:embed="rId3"/>
          <a:stretch>
            <a:fillRect/>
          </a:stretch>
        </p:blipFill>
        <p:spPr>
          <a:xfrm>
            <a:off x="12900215" y="4188960"/>
            <a:ext cx="5229035" cy="5411636"/>
          </a:xfrm>
          <a:prstGeom prst="rect">
            <a:avLst/>
          </a:prstGeom>
        </p:spPr>
      </p:pic>
      <p:pic>
        <p:nvPicPr>
          <p:cNvPr id="7" name="Imagem 6">
            <a:extLst>
              <a:ext uri="{FF2B5EF4-FFF2-40B4-BE49-F238E27FC236}">
                <a16:creationId xmlns:a16="http://schemas.microsoft.com/office/drawing/2014/main" id="{0E47FD3C-F16F-3106-9BB5-7BE9E7B9C9C8}"/>
              </a:ext>
            </a:extLst>
          </p:cNvPr>
          <p:cNvPicPr>
            <a:picLocks noChangeAspect="1"/>
          </p:cNvPicPr>
          <p:nvPr/>
        </p:nvPicPr>
        <p:blipFill>
          <a:blip r:embed="rId4"/>
          <a:stretch>
            <a:fillRect/>
          </a:stretch>
        </p:blipFill>
        <p:spPr>
          <a:xfrm>
            <a:off x="8161867" y="4357991"/>
            <a:ext cx="4463554" cy="5073573"/>
          </a:xfrm>
          <a:prstGeom prst="rect">
            <a:avLst/>
          </a:prstGeom>
        </p:spPr>
      </p:pic>
      <p:sp>
        <p:nvSpPr>
          <p:cNvPr id="11" name="Retângulo 10">
            <a:extLst>
              <a:ext uri="{FF2B5EF4-FFF2-40B4-BE49-F238E27FC236}">
                <a16:creationId xmlns:a16="http://schemas.microsoft.com/office/drawing/2014/main" id="{CB62CB08-3CDB-AE31-577B-0114E6EB3DB3}"/>
              </a:ext>
            </a:extLst>
          </p:cNvPr>
          <p:cNvSpPr/>
          <p:nvPr/>
        </p:nvSpPr>
        <p:spPr>
          <a:xfrm>
            <a:off x="8822267" y="1862667"/>
            <a:ext cx="8856133" cy="19473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dirty="0" err="1"/>
              <a:t>This</a:t>
            </a:r>
            <a:r>
              <a:rPr lang="pt-BR" sz="2400" b="1" dirty="0"/>
              <a:t> </a:t>
            </a:r>
            <a:r>
              <a:rPr lang="pt-BR" sz="2400" b="1" dirty="0" err="1"/>
              <a:t>highlights</a:t>
            </a:r>
            <a:r>
              <a:rPr lang="pt-BR" sz="2400" b="1" dirty="0"/>
              <a:t> </a:t>
            </a:r>
            <a:r>
              <a:rPr lang="pt-BR" sz="2400" b="1" dirty="0" err="1"/>
              <a:t>the</a:t>
            </a:r>
            <a:r>
              <a:rPr lang="pt-BR" sz="2400" b="1" dirty="0"/>
              <a:t> </a:t>
            </a:r>
            <a:r>
              <a:rPr lang="pt-BR" sz="2400" b="1" dirty="0" err="1"/>
              <a:t>importance</a:t>
            </a:r>
            <a:r>
              <a:rPr lang="pt-BR" sz="2400" b="1" dirty="0"/>
              <a:t> </a:t>
            </a:r>
            <a:r>
              <a:rPr lang="pt-BR" sz="2400" b="1" dirty="0" err="1"/>
              <a:t>of</a:t>
            </a:r>
            <a:r>
              <a:rPr lang="pt-BR" sz="2400" b="1" dirty="0"/>
              <a:t> </a:t>
            </a:r>
            <a:r>
              <a:rPr lang="pt-BR" sz="2400" b="1" dirty="0" err="1"/>
              <a:t>histological</a:t>
            </a:r>
            <a:r>
              <a:rPr lang="pt-BR" sz="2400" b="1" dirty="0"/>
              <a:t> grade for </a:t>
            </a:r>
            <a:r>
              <a:rPr lang="pt-BR" sz="2400" b="1" dirty="0" err="1"/>
              <a:t>the</a:t>
            </a:r>
            <a:r>
              <a:rPr lang="pt-BR" sz="2400" b="1" dirty="0"/>
              <a:t> </a:t>
            </a:r>
            <a:r>
              <a:rPr lang="pt-BR" sz="2400" b="1" dirty="0" err="1"/>
              <a:t>prognostic</a:t>
            </a:r>
            <a:r>
              <a:rPr lang="pt-BR" sz="2400" b="1" dirty="0"/>
              <a:t> </a:t>
            </a:r>
            <a:r>
              <a:rPr lang="pt-BR" sz="2400" b="1" dirty="0" err="1"/>
              <a:t>stratification</a:t>
            </a:r>
            <a:r>
              <a:rPr lang="pt-BR" sz="2400" b="1" dirty="0"/>
              <a:t> </a:t>
            </a:r>
            <a:r>
              <a:rPr lang="pt-BR" sz="2400" b="1" dirty="0" err="1"/>
              <a:t>of</a:t>
            </a:r>
            <a:r>
              <a:rPr lang="pt-BR" sz="2400" b="1" dirty="0"/>
              <a:t> IDH-</a:t>
            </a:r>
            <a:r>
              <a:rPr lang="pt-BR" sz="2400" b="1" dirty="0" err="1"/>
              <a:t>wt</a:t>
            </a:r>
            <a:r>
              <a:rPr lang="pt-BR" sz="2400" b="1" dirty="0"/>
              <a:t> </a:t>
            </a:r>
            <a:r>
              <a:rPr lang="pt-BR" sz="2400" b="1" dirty="0" err="1"/>
              <a:t>lower</a:t>
            </a:r>
            <a:r>
              <a:rPr lang="pt-BR" sz="2400" b="1" dirty="0"/>
              <a:t>-grade gliomas.</a:t>
            </a:r>
            <a:br>
              <a:rPr lang="pt-BR" sz="2400" dirty="0"/>
            </a:br>
            <a:endParaRPr lang="pt-BR" sz="2400" dirty="0"/>
          </a:p>
          <a:p>
            <a:pPr algn="ctr"/>
            <a:r>
              <a:rPr lang="pt-BR" sz="2400" b="1" dirty="0">
                <a:highlight>
                  <a:srgbClr val="808000"/>
                </a:highlight>
              </a:rPr>
              <a:t>CLEARLY, WE NEED TO LEARN MORE ABOUT THIS TUMORS!</a:t>
            </a:r>
          </a:p>
        </p:txBody>
      </p:sp>
    </p:spTree>
    <p:extLst>
      <p:ext uri="{BB962C8B-B14F-4D97-AF65-F5344CB8AC3E}">
        <p14:creationId xmlns:p14="http://schemas.microsoft.com/office/powerpoint/2010/main" val="763206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A3C00186-02F0-B988-261B-6103A7DCC73A}"/>
              </a:ext>
            </a:extLst>
          </p:cNvPr>
          <p:cNvPicPr>
            <a:picLocks noChangeAspect="1"/>
          </p:cNvPicPr>
          <p:nvPr/>
        </p:nvPicPr>
        <p:blipFill>
          <a:blip r:embed="rId2"/>
          <a:stretch>
            <a:fillRect/>
          </a:stretch>
        </p:blipFill>
        <p:spPr>
          <a:xfrm>
            <a:off x="933450" y="800100"/>
            <a:ext cx="3950989" cy="3941233"/>
          </a:xfrm>
          <a:prstGeom prst="rect">
            <a:avLst/>
          </a:prstGeom>
        </p:spPr>
      </p:pic>
      <p:pic>
        <p:nvPicPr>
          <p:cNvPr id="5" name="Imagem 4">
            <a:extLst>
              <a:ext uri="{FF2B5EF4-FFF2-40B4-BE49-F238E27FC236}">
                <a16:creationId xmlns:a16="http://schemas.microsoft.com/office/drawing/2014/main" id="{26923309-06E5-8F3C-6FBA-FA80B55B2CAB}"/>
              </a:ext>
            </a:extLst>
          </p:cNvPr>
          <p:cNvPicPr>
            <a:picLocks noChangeAspect="1"/>
          </p:cNvPicPr>
          <p:nvPr/>
        </p:nvPicPr>
        <p:blipFill>
          <a:blip r:embed="rId3"/>
          <a:stretch>
            <a:fillRect/>
          </a:stretch>
        </p:blipFill>
        <p:spPr>
          <a:xfrm>
            <a:off x="933450" y="4914901"/>
            <a:ext cx="3985053" cy="4571999"/>
          </a:xfrm>
          <a:prstGeom prst="rect">
            <a:avLst/>
          </a:prstGeom>
        </p:spPr>
      </p:pic>
      <p:sp>
        <p:nvSpPr>
          <p:cNvPr id="6" name="Retângulo 5">
            <a:extLst>
              <a:ext uri="{FF2B5EF4-FFF2-40B4-BE49-F238E27FC236}">
                <a16:creationId xmlns:a16="http://schemas.microsoft.com/office/drawing/2014/main" id="{0C7C8A3D-B58E-3BD8-A356-7CC9388F145D}"/>
              </a:ext>
            </a:extLst>
          </p:cNvPr>
          <p:cNvSpPr/>
          <p:nvPr/>
        </p:nvSpPr>
        <p:spPr>
          <a:xfrm>
            <a:off x="5115586" y="4908448"/>
            <a:ext cx="2743200" cy="2484967"/>
          </a:xfrm>
          <a:prstGeom prst="rect">
            <a:avLst/>
          </a:prstGeom>
          <a:solidFill>
            <a:srgbClr val="2884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Ki67 1%, GFAP+, OLIG2+</a:t>
            </a:r>
          </a:p>
          <a:p>
            <a:pPr algn="ctr"/>
            <a:r>
              <a:rPr lang="en-US" dirty="0"/>
              <a:t>IDH (IH) negative</a:t>
            </a:r>
          </a:p>
          <a:p>
            <a:pPr algn="ctr"/>
            <a:r>
              <a:rPr lang="en-US" dirty="0"/>
              <a:t>ATRX expression retained</a:t>
            </a:r>
          </a:p>
          <a:p>
            <a:pPr algn="ctr"/>
            <a:r>
              <a:rPr lang="en-US" dirty="0"/>
              <a:t>P53 </a:t>
            </a:r>
            <a:r>
              <a:rPr lang="en-US" dirty="0" err="1"/>
              <a:t>wt</a:t>
            </a:r>
            <a:endParaRPr lang="en-US" dirty="0"/>
          </a:p>
          <a:p>
            <a:pPr algn="ctr"/>
            <a:endParaRPr lang="en-US" dirty="0"/>
          </a:p>
          <a:p>
            <a:pPr algn="ctr"/>
            <a:r>
              <a:rPr lang="en-US" dirty="0"/>
              <a:t>AP suggestive of a diffuse astrocytic low-grade tumor</a:t>
            </a:r>
          </a:p>
        </p:txBody>
      </p:sp>
      <p:sp>
        <p:nvSpPr>
          <p:cNvPr id="7" name="Retângulo 6">
            <a:extLst>
              <a:ext uri="{FF2B5EF4-FFF2-40B4-BE49-F238E27FC236}">
                <a16:creationId xmlns:a16="http://schemas.microsoft.com/office/drawing/2014/main" id="{5954E27F-1F6F-F32E-127C-4D6F4BE133F3}"/>
              </a:ext>
            </a:extLst>
          </p:cNvPr>
          <p:cNvSpPr/>
          <p:nvPr/>
        </p:nvSpPr>
        <p:spPr>
          <a:xfrm>
            <a:off x="5117565" y="7770652"/>
            <a:ext cx="2743200" cy="1731433"/>
          </a:xfrm>
          <a:prstGeom prst="rect">
            <a:avLst/>
          </a:prstGeom>
          <a:solidFill>
            <a:srgbClr val="2884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pTERT</a:t>
            </a:r>
            <a:r>
              <a:rPr lang="en-US" sz="2800" b="1" dirty="0"/>
              <a:t>+</a:t>
            </a:r>
          </a:p>
          <a:p>
            <a:pPr algn="ctr"/>
            <a:r>
              <a:rPr lang="en-US" dirty="0"/>
              <a:t>EGFR mut</a:t>
            </a:r>
          </a:p>
          <a:p>
            <a:pPr algn="ctr"/>
            <a:r>
              <a:rPr lang="en-US" dirty="0"/>
              <a:t>NF1 mut (germ negative)</a:t>
            </a:r>
          </a:p>
          <a:p>
            <a:pPr algn="ctr"/>
            <a:r>
              <a:rPr lang="en-US" dirty="0"/>
              <a:t>PTEN P53</a:t>
            </a:r>
          </a:p>
        </p:txBody>
      </p:sp>
      <p:pic>
        <p:nvPicPr>
          <p:cNvPr id="8" name="Imagem 7">
            <a:extLst>
              <a:ext uri="{FF2B5EF4-FFF2-40B4-BE49-F238E27FC236}">
                <a16:creationId xmlns:a16="http://schemas.microsoft.com/office/drawing/2014/main" id="{68BEBDCD-B6A4-740C-8B0D-BE5094C59497}"/>
              </a:ext>
            </a:extLst>
          </p:cNvPr>
          <p:cNvPicPr>
            <a:picLocks noChangeAspect="1"/>
          </p:cNvPicPr>
          <p:nvPr/>
        </p:nvPicPr>
        <p:blipFill>
          <a:blip r:embed="rId4"/>
          <a:stretch>
            <a:fillRect/>
          </a:stretch>
        </p:blipFill>
        <p:spPr>
          <a:xfrm>
            <a:off x="8055869" y="4944311"/>
            <a:ext cx="3450077" cy="2484967"/>
          </a:xfrm>
          <a:prstGeom prst="rect">
            <a:avLst/>
          </a:prstGeom>
        </p:spPr>
      </p:pic>
      <p:pic>
        <p:nvPicPr>
          <p:cNvPr id="9" name="Imagem 8">
            <a:extLst>
              <a:ext uri="{FF2B5EF4-FFF2-40B4-BE49-F238E27FC236}">
                <a16:creationId xmlns:a16="http://schemas.microsoft.com/office/drawing/2014/main" id="{332611E8-48CE-EC5A-2B7E-A2F5454C4260}"/>
              </a:ext>
            </a:extLst>
          </p:cNvPr>
          <p:cNvPicPr>
            <a:picLocks noChangeAspect="1"/>
          </p:cNvPicPr>
          <p:nvPr/>
        </p:nvPicPr>
        <p:blipFill>
          <a:blip r:embed="rId5"/>
          <a:stretch>
            <a:fillRect/>
          </a:stretch>
        </p:blipFill>
        <p:spPr>
          <a:xfrm>
            <a:off x="8055870" y="8222251"/>
            <a:ext cx="4525598" cy="1279833"/>
          </a:xfrm>
          <a:prstGeom prst="rect">
            <a:avLst/>
          </a:prstGeom>
        </p:spPr>
      </p:pic>
      <p:pic>
        <p:nvPicPr>
          <p:cNvPr id="10" name="Imagem 9">
            <a:extLst>
              <a:ext uri="{FF2B5EF4-FFF2-40B4-BE49-F238E27FC236}">
                <a16:creationId xmlns:a16="http://schemas.microsoft.com/office/drawing/2014/main" id="{8A24BF33-7FD4-8FD4-A996-920DEC819A65}"/>
              </a:ext>
            </a:extLst>
          </p:cNvPr>
          <p:cNvPicPr>
            <a:picLocks noChangeAspect="1"/>
          </p:cNvPicPr>
          <p:nvPr/>
        </p:nvPicPr>
        <p:blipFill>
          <a:blip r:embed="rId6"/>
          <a:stretch>
            <a:fillRect/>
          </a:stretch>
        </p:blipFill>
        <p:spPr>
          <a:xfrm>
            <a:off x="13188919" y="7429278"/>
            <a:ext cx="4001785" cy="2072806"/>
          </a:xfrm>
          <a:prstGeom prst="rect">
            <a:avLst/>
          </a:prstGeom>
        </p:spPr>
      </p:pic>
      <p:pic>
        <p:nvPicPr>
          <p:cNvPr id="11" name="Imagem 10">
            <a:extLst>
              <a:ext uri="{FF2B5EF4-FFF2-40B4-BE49-F238E27FC236}">
                <a16:creationId xmlns:a16="http://schemas.microsoft.com/office/drawing/2014/main" id="{1DAEE694-32B9-5A4A-218E-B5D54E963936}"/>
              </a:ext>
            </a:extLst>
          </p:cNvPr>
          <p:cNvPicPr>
            <a:picLocks noChangeAspect="1"/>
          </p:cNvPicPr>
          <p:nvPr/>
        </p:nvPicPr>
        <p:blipFill>
          <a:blip r:embed="rId7"/>
          <a:stretch>
            <a:fillRect/>
          </a:stretch>
        </p:blipFill>
        <p:spPr>
          <a:xfrm>
            <a:off x="13535869" y="4303107"/>
            <a:ext cx="3307884" cy="3355139"/>
          </a:xfrm>
          <a:prstGeom prst="rect">
            <a:avLst/>
          </a:prstGeom>
        </p:spPr>
      </p:pic>
      <p:sp>
        <p:nvSpPr>
          <p:cNvPr id="12" name="Retângulo 11">
            <a:extLst>
              <a:ext uri="{FF2B5EF4-FFF2-40B4-BE49-F238E27FC236}">
                <a16:creationId xmlns:a16="http://schemas.microsoft.com/office/drawing/2014/main" id="{24057A69-AB30-CBA3-1275-054C908AE439}"/>
              </a:ext>
            </a:extLst>
          </p:cNvPr>
          <p:cNvSpPr/>
          <p:nvPr/>
        </p:nvSpPr>
        <p:spPr>
          <a:xfrm>
            <a:off x="215931" y="9211734"/>
            <a:ext cx="2247868" cy="448734"/>
          </a:xfrm>
          <a:prstGeom prst="rect">
            <a:avLst/>
          </a:prstGeom>
          <a:solidFill>
            <a:srgbClr val="2884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44 </a:t>
            </a:r>
            <a:r>
              <a:rPr lang="en-US" sz="2800" b="1" dirty="0" err="1"/>
              <a:t>Yo</a:t>
            </a:r>
            <a:r>
              <a:rPr lang="en-US" sz="2800" b="1" dirty="0"/>
              <a:t>-female</a:t>
            </a:r>
            <a:endParaRPr lang="en-US" dirty="0"/>
          </a:p>
        </p:txBody>
      </p:sp>
      <p:sp>
        <p:nvSpPr>
          <p:cNvPr id="13" name="Retângulo 12">
            <a:extLst>
              <a:ext uri="{FF2B5EF4-FFF2-40B4-BE49-F238E27FC236}">
                <a16:creationId xmlns:a16="http://schemas.microsoft.com/office/drawing/2014/main" id="{70768839-0CA4-3622-CEB7-6BF1D7AD1FD6}"/>
              </a:ext>
            </a:extLst>
          </p:cNvPr>
          <p:cNvSpPr/>
          <p:nvPr/>
        </p:nvSpPr>
        <p:spPr>
          <a:xfrm>
            <a:off x="215931" y="4379383"/>
            <a:ext cx="1824535" cy="448734"/>
          </a:xfrm>
          <a:prstGeom prst="rect">
            <a:avLst/>
          </a:prstGeom>
          <a:solidFill>
            <a:srgbClr val="2884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52 </a:t>
            </a:r>
            <a:r>
              <a:rPr lang="en-US" sz="2400" b="1" dirty="0" err="1"/>
              <a:t>yo</a:t>
            </a:r>
            <a:r>
              <a:rPr lang="en-US" sz="2400" b="1" dirty="0"/>
              <a:t>-male</a:t>
            </a:r>
            <a:endParaRPr lang="en-US" sz="1600" dirty="0"/>
          </a:p>
        </p:txBody>
      </p:sp>
      <p:sp>
        <p:nvSpPr>
          <p:cNvPr id="14" name="Retângulo 13">
            <a:extLst>
              <a:ext uri="{FF2B5EF4-FFF2-40B4-BE49-F238E27FC236}">
                <a16:creationId xmlns:a16="http://schemas.microsoft.com/office/drawing/2014/main" id="{BFEA49CB-5E58-88A9-D474-4CE0AD59AEBD}"/>
              </a:ext>
            </a:extLst>
          </p:cNvPr>
          <p:cNvSpPr/>
          <p:nvPr/>
        </p:nvSpPr>
        <p:spPr>
          <a:xfrm>
            <a:off x="5115586" y="1528232"/>
            <a:ext cx="2743200" cy="2484967"/>
          </a:xfrm>
          <a:prstGeom prst="rect">
            <a:avLst/>
          </a:prstGeom>
          <a:solidFill>
            <a:srgbClr val="255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Ki67 5%, GFAP+, IDH-</a:t>
            </a:r>
            <a:r>
              <a:rPr lang="en-US" dirty="0" err="1"/>
              <a:t>wt</a:t>
            </a:r>
            <a:r>
              <a:rPr lang="en-US" dirty="0"/>
              <a:t> (IH), OLIG2+, P53 neg</a:t>
            </a:r>
          </a:p>
          <a:p>
            <a:pPr algn="ctr"/>
            <a:r>
              <a:rPr lang="en-US" dirty="0"/>
              <a:t>AP: oligo-like</a:t>
            </a:r>
          </a:p>
          <a:p>
            <a:pPr algn="ctr"/>
            <a:endParaRPr lang="en-US" dirty="0"/>
          </a:p>
          <a:p>
            <a:pPr algn="ctr"/>
            <a:r>
              <a:rPr lang="en-US" dirty="0"/>
              <a:t>NGS IDH1 mut</a:t>
            </a:r>
          </a:p>
          <a:p>
            <a:pPr algn="ctr"/>
            <a:endParaRPr lang="en-US" dirty="0"/>
          </a:p>
          <a:p>
            <a:pPr algn="ctr"/>
            <a:r>
              <a:rPr lang="en-US" b="1" dirty="0"/>
              <a:t>IH revised: error in IH, it was positive!</a:t>
            </a:r>
          </a:p>
        </p:txBody>
      </p:sp>
      <p:pic>
        <p:nvPicPr>
          <p:cNvPr id="16" name="Imagem 15" descr="Interface gráfica do usuário, Texto, Aplicativo, Email&#10;&#10;Descrição gerada automaticamente">
            <a:extLst>
              <a:ext uri="{FF2B5EF4-FFF2-40B4-BE49-F238E27FC236}">
                <a16:creationId xmlns:a16="http://schemas.microsoft.com/office/drawing/2014/main" id="{8D248397-DB8A-DE7B-390C-72473FA117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55869" y="2050768"/>
            <a:ext cx="5133050" cy="1330458"/>
          </a:xfrm>
          <a:prstGeom prst="rect">
            <a:avLst/>
          </a:prstGeom>
        </p:spPr>
      </p:pic>
      <p:pic>
        <p:nvPicPr>
          <p:cNvPr id="18" name="Imagem 17" descr="Uma imagem contendo edifício, porta&#10;&#10;Descrição gerada automaticamente">
            <a:extLst>
              <a:ext uri="{FF2B5EF4-FFF2-40B4-BE49-F238E27FC236}">
                <a16:creationId xmlns:a16="http://schemas.microsoft.com/office/drawing/2014/main" id="{327DC2D0-D953-8007-C61F-79A051314A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64984" y="1768553"/>
            <a:ext cx="4457341" cy="2244646"/>
          </a:xfrm>
          <a:prstGeom prst="rect">
            <a:avLst/>
          </a:prstGeom>
        </p:spPr>
      </p:pic>
    </p:spTree>
    <p:extLst>
      <p:ext uri="{BB962C8B-B14F-4D97-AF65-F5344CB8AC3E}">
        <p14:creationId xmlns:p14="http://schemas.microsoft.com/office/powerpoint/2010/main" val="65167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AC86CF-D863-5028-0F96-2DFEABCFB17D}"/>
              </a:ext>
            </a:extLst>
          </p:cNvPr>
          <p:cNvSpPr>
            <a:spLocks noGrp="1"/>
          </p:cNvSpPr>
          <p:nvPr>
            <p:ph type="ctrTitle"/>
          </p:nvPr>
        </p:nvSpPr>
        <p:spPr/>
        <p:txBody>
          <a:bodyPr/>
          <a:lstStyle/>
          <a:p>
            <a:r>
              <a:rPr lang="pt-BR" dirty="0"/>
              <a:t>The </a:t>
            </a:r>
            <a:r>
              <a:rPr lang="pt-BR" dirty="0" err="1"/>
              <a:t>isolated</a:t>
            </a:r>
            <a:r>
              <a:rPr lang="pt-BR" dirty="0"/>
              <a:t> </a:t>
            </a:r>
            <a:r>
              <a:rPr lang="pt-BR" dirty="0" err="1"/>
              <a:t>pTERT</a:t>
            </a:r>
            <a:r>
              <a:rPr lang="pt-BR" dirty="0"/>
              <a:t> </a:t>
            </a:r>
            <a:r>
              <a:rPr lang="pt-BR" dirty="0" err="1"/>
              <a:t>issue</a:t>
            </a:r>
            <a:endParaRPr lang="pt-BR" dirty="0"/>
          </a:p>
        </p:txBody>
      </p:sp>
      <p:pic>
        <p:nvPicPr>
          <p:cNvPr id="4" name="Imagem 3">
            <a:extLst>
              <a:ext uri="{FF2B5EF4-FFF2-40B4-BE49-F238E27FC236}">
                <a16:creationId xmlns:a16="http://schemas.microsoft.com/office/drawing/2014/main" id="{BB3CE846-A9F6-4B7D-0ECC-3CF804B174F4}"/>
              </a:ext>
            </a:extLst>
          </p:cNvPr>
          <p:cNvPicPr>
            <a:picLocks noChangeAspect="1"/>
          </p:cNvPicPr>
          <p:nvPr/>
        </p:nvPicPr>
        <p:blipFill>
          <a:blip r:embed="rId2"/>
          <a:stretch>
            <a:fillRect/>
          </a:stretch>
        </p:blipFill>
        <p:spPr>
          <a:xfrm>
            <a:off x="575186" y="5334049"/>
            <a:ext cx="6193972" cy="3798784"/>
          </a:xfrm>
          <a:prstGeom prst="rect">
            <a:avLst/>
          </a:prstGeom>
        </p:spPr>
      </p:pic>
      <p:sp>
        <p:nvSpPr>
          <p:cNvPr id="5" name="Retângulo 4">
            <a:extLst>
              <a:ext uri="{FF2B5EF4-FFF2-40B4-BE49-F238E27FC236}">
                <a16:creationId xmlns:a16="http://schemas.microsoft.com/office/drawing/2014/main" id="{93515824-4922-6962-D2CF-3BBA4FE08E86}"/>
              </a:ext>
            </a:extLst>
          </p:cNvPr>
          <p:cNvSpPr/>
          <p:nvPr/>
        </p:nvSpPr>
        <p:spPr>
          <a:xfrm>
            <a:off x="575186" y="2579815"/>
            <a:ext cx="6193972" cy="2563685"/>
          </a:xfrm>
          <a:prstGeom prst="rect">
            <a:avLst/>
          </a:prstGeom>
          <a:solidFill>
            <a:srgbClr val="2884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71 </a:t>
            </a:r>
            <a:r>
              <a:rPr lang="en-US" sz="2800" b="1" dirty="0" err="1"/>
              <a:t>yo</a:t>
            </a:r>
            <a:r>
              <a:rPr lang="en-US" sz="2800" b="1" dirty="0"/>
              <a:t>-female</a:t>
            </a:r>
          </a:p>
          <a:p>
            <a:pPr algn="ctr"/>
            <a:r>
              <a:rPr lang="en-US" sz="2800" b="1" dirty="0"/>
              <a:t>April 23 – confusion, nausea and headaches</a:t>
            </a:r>
          </a:p>
          <a:p>
            <a:pPr algn="ctr"/>
            <a:r>
              <a:rPr lang="en-US" sz="2800" b="1" dirty="0"/>
              <a:t>May 23 – A diffuse expansive lesion with gliomatosis cerebri pattern showed in a brain MRI</a:t>
            </a:r>
            <a:endParaRPr lang="en-US" dirty="0"/>
          </a:p>
        </p:txBody>
      </p:sp>
      <p:pic>
        <p:nvPicPr>
          <p:cNvPr id="6" name="Imagem 5" descr="Uma imagem contendo rosa, roxo, verde, guarda-chuva&#10;&#10;Descrição gerada automaticamente">
            <a:extLst>
              <a:ext uri="{FF2B5EF4-FFF2-40B4-BE49-F238E27FC236}">
                <a16:creationId xmlns:a16="http://schemas.microsoft.com/office/drawing/2014/main" id="{866F6B36-A81A-0513-B25B-F33B5C3D5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9185" y="2290026"/>
            <a:ext cx="6096000" cy="3992605"/>
          </a:xfrm>
          <a:prstGeom prst="rect">
            <a:avLst/>
          </a:prstGeom>
        </p:spPr>
      </p:pic>
      <p:pic>
        <p:nvPicPr>
          <p:cNvPr id="7" name="Imagem 6" descr="Uma imagem contendo rosa, roxo, verde, guarda-chuva&#10;&#10;Descrição gerada automaticamente">
            <a:extLst>
              <a:ext uri="{FF2B5EF4-FFF2-40B4-BE49-F238E27FC236}">
                <a16:creationId xmlns:a16="http://schemas.microsoft.com/office/drawing/2014/main" id="{BDC0B27C-F856-A490-9654-73F1035291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6257" y="2290025"/>
            <a:ext cx="5171768" cy="3391398"/>
          </a:xfrm>
          <a:prstGeom prst="rect">
            <a:avLst/>
          </a:prstGeom>
        </p:spPr>
      </p:pic>
      <p:pic>
        <p:nvPicPr>
          <p:cNvPr id="8" name="Imagem 7" descr="Imagem em preto e roxo&#10;&#10;Descrição gerada automaticamente com confiança média">
            <a:extLst>
              <a:ext uri="{FF2B5EF4-FFF2-40B4-BE49-F238E27FC236}">
                <a16:creationId xmlns:a16="http://schemas.microsoft.com/office/drawing/2014/main" id="{CEBD013E-7C12-C1A6-A8BB-5465489128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9185" y="5366333"/>
            <a:ext cx="5447071" cy="3781691"/>
          </a:xfrm>
          <a:prstGeom prst="rect">
            <a:avLst/>
          </a:prstGeom>
        </p:spPr>
      </p:pic>
      <p:pic>
        <p:nvPicPr>
          <p:cNvPr id="9" name="Imagem 8" descr="Foto preta e rosa&#10;&#10;Descrição gerada automaticamente com confiança média">
            <a:extLst>
              <a:ext uri="{FF2B5EF4-FFF2-40B4-BE49-F238E27FC236}">
                <a16:creationId xmlns:a16="http://schemas.microsoft.com/office/drawing/2014/main" id="{1CFDAEBA-472F-75E7-8F5A-5B819172B0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40954" y="5347982"/>
            <a:ext cx="5447071" cy="3800042"/>
          </a:xfrm>
          <a:prstGeom prst="rect">
            <a:avLst/>
          </a:prstGeom>
        </p:spPr>
      </p:pic>
      <p:pic>
        <p:nvPicPr>
          <p:cNvPr id="10" name="Imagem 9">
            <a:extLst>
              <a:ext uri="{FF2B5EF4-FFF2-40B4-BE49-F238E27FC236}">
                <a16:creationId xmlns:a16="http://schemas.microsoft.com/office/drawing/2014/main" id="{6DF0ED18-9CC1-47E3-B3F7-E9FC17994BBC}"/>
              </a:ext>
            </a:extLst>
          </p:cNvPr>
          <p:cNvPicPr>
            <a:picLocks noChangeAspect="1"/>
          </p:cNvPicPr>
          <p:nvPr/>
        </p:nvPicPr>
        <p:blipFill>
          <a:blip r:embed="rId7"/>
          <a:stretch>
            <a:fillRect/>
          </a:stretch>
        </p:blipFill>
        <p:spPr>
          <a:xfrm>
            <a:off x="10607103" y="7567887"/>
            <a:ext cx="4769495" cy="2379685"/>
          </a:xfrm>
          <a:prstGeom prst="rect">
            <a:avLst/>
          </a:prstGeom>
        </p:spPr>
      </p:pic>
    </p:spTree>
    <p:extLst>
      <p:ext uri="{BB962C8B-B14F-4D97-AF65-F5344CB8AC3E}">
        <p14:creationId xmlns:p14="http://schemas.microsoft.com/office/powerpoint/2010/main" val="200207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BCDCEE-BD7D-D3D1-F429-7F214A0CCBA0}"/>
              </a:ext>
            </a:extLst>
          </p:cNvPr>
          <p:cNvSpPr>
            <a:spLocks noGrp="1"/>
          </p:cNvSpPr>
          <p:nvPr>
            <p:ph type="ctrTitle"/>
          </p:nvPr>
        </p:nvSpPr>
        <p:spPr/>
        <p:txBody>
          <a:bodyPr/>
          <a:lstStyle/>
          <a:p>
            <a:r>
              <a:rPr lang="pt-BR" dirty="0"/>
              <a:t>The </a:t>
            </a:r>
            <a:r>
              <a:rPr lang="pt-BR" dirty="0" err="1"/>
              <a:t>isolated</a:t>
            </a:r>
            <a:r>
              <a:rPr lang="pt-BR" dirty="0"/>
              <a:t> </a:t>
            </a:r>
            <a:r>
              <a:rPr lang="pt-BR" dirty="0" err="1"/>
              <a:t>pTERT</a:t>
            </a:r>
            <a:r>
              <a:rPr lang="pt-BR" dirty="0"/>
              <a:t> </a:t>
            </a:r>
            <a:r>
              <a:rPr lang="pt-BR" dirty="0" err="1"/>
              <a:t>issue</a:t>
            </a:r>
            <a:endParaRPr lang="pt-BR" dirty="0"/>
          </a:p>
        </p:txBody>
      </p:sp>
      <p:pic>
        <p:nvPicPr>
          <p:cNvPr id="4" name="Imagem 3">
            <a:extLst>
              <a:ext uri="{FF2B5EF4-FFF2-40B4-BE49-F238E27FC236}">
                <a16:creationId xmlns:a16="http://schemas.microsoft.com/office/drawing/2014/main" id="{10C2D43B-0076-F00F-D75A-6B70758C7418}"/>
              </a:ext>
            </a:extLst>
          </p:cNvPr>
          <p:cNvPicPr>
            <a:picLocks noChangeAspect="1"/>
          </p:cNvPicPr>
          <p:nvPr/>
        </p:nvPicPr>
        <p:blipFill>
          <a:blip r:embed="rId2"/>
          <a:stretch>
            <a:fillRect/>
          </a:stretch>
        </p:blipFill>
        <p:spPr>
          <a:xfrm>
            <a:off x="309127" y="6177704"/>
            <a:ext cx="10439356" cy="2801704"/>
          </a:xfrm>
          <a:prstGeom prst="rect">
            <a:avLst/>
          </a:prstGeom>
        </p:spPr>
      </p:pic>
      <p:pic>
        <p:nvPicPr>
          <p:cNvPr id="5" name="Imagem 4">
            <a:extLst>
              <a:ext uri="{FF2B5EF4-FFF2-40B4-BE49-F238E27FC236}">
                <a16:creationId xmlns:a16="http://schemas.microsoft.com/office/drawing/2014/main" id="{149B93B7-2AB5-3636-E8A0-17D66BC57DDD}"/>
              </a:ext>
            </a:extLst>
          </p:cNvPr>
          <p:cNvPicPr>
            <a:picLocks noChangeAspect="1"/>
          </p:cNvPicPr>
          <p:nvPr/>
        </p:nvPicPr>
        <p:blipFill>
          <a:blip r:embed="rId3"/>
          <a:stretch>
            <a:fillRect/>
          </a:stretch>
        </p:blipFill>
        <p:spPr>
          <a:xfrm>
            <a:off x="11234761" y="5166547"/>
            <a:ext cx="5560365" cy="4062843"/>
          </a:xfrm>
          <a:prstGeom prst="rect">
            <a:avLst/>
          </a:prstGeom>
        </p:spPr>
      </p:pic>
      <p:pic>
        <p:nvPicPr>
          <p:cNvPr id="6" name="Imagem 5">
            <a:extLst>
              <a:ext uri="{FF2B5EF4-FFF2-40B4-BE49-F238E27FC236}">
                <a16:creationId xmlns:a16="http://schemas.microsoft.com/office/drawing/2014/main" id="{71F9E76B-A55E-E2C2-F452-8A3A37758BFF}"/>
              </a:ext>
            </a:extLst>
          </p:cNvPr>
          <p:cNvPicPr>
            <a:picLocks noChangeAspect="1"/>
          </p:cNvPicPr>
          <p:nvPr/>
        </p:nvPicPr>
        <p:blipFill>
          <a:blip r:embed="rId4"/>
          <a:stretch>
            <a:fillRect/>
          </a:stretch>
        </p:blipFill>
        <p:spPr>
          <a:xfrm>
            <a:off x="8477515" y="2010988"/>
            <a:ext cx="9313591" cy="2653185"/>
          </a:xfrm>
          <a:prstGeom prst="rect">
            <a:avLst/>
          </a:prstGeom>
        </p:spPr>
      </p:pic>
      <p:pic>
        <p:nvPicPr>
          <p:cNvPr id="7" name="Imagem 6">
            <a:extLst>
              <a:ext uri="{FF2B5EF4-FFF2-40B4-BE49-F238E27FC236}">
                <a16:creationId xmlns:a16="http://schemas.microsoft.com/office/drawing/2014/main" id="{3FA69B54-D8C6-46DA-86C1-A1C0D1B0A33D}"/>
              </a:ext>
            </a:extLst>
          </p:cNvPr>
          <p:cNvPicPr>
            <a:picLocks noChangeAspect="1"/>
          </p:cNvPicPr>
          <p:nvPr/>
        </p:nvPicPr>
        <p:blipFill>
          <a:blip r:embed="rId5"/>
          <a:stretch>
            <a:fillRect/>
          </a:stretch>
        </p:blipFill>
        <p:spPr>
          <a:xfrm>
            <a:off x="309127" y="2010988"/>
            <a:ext cx="8004050" cy="3896036"/>
          </a:xfrm>
          <a:prstGeom prst="rect">
            <a:avLst/>
          </a:prstGeom>
        </p:spPr>
      </p:pic>
    </p:spTree>
    <p:extLst>
      <p:ext uri="{BB962C8B-B14F-4D97-AF65-F5344CB8AC3E}">
        <p14:creationId xmlns:p14="http://schemas.microsoft.com/office/powerpoint/2010/main" val="3946672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to preta e branca de relógio ao fundo&#10;&#10;Descrição gerada automaticamente com confiança média">
            <a:extLst>
              <a:ext uri="{FF2B5EF4-FFF2-40B4-BE49-F238E27FC236}">
                <a16:creationId xmlns:a16="http://schemas.microsoft.com/office/drawing/2014/main" id="{AAA87C81-A1BC-82AE-2F79-504B22AC0F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382" y="3875464"/>
            <a:ext cx="4501321" cy="5562274"/>
          </a:xfrm>
          <a:prstGeom prst="rect">
            <a:avLst/>
          </a:prstGeom>
        </p:spPr>
      </p:pic>
      <p:sp>
        <p:nvSpPr>
          <p:cNvPr id="5" name="Retângulo 4">
            <a:extLst>
              <a:ext uri="{FF2B5EF4-FFF2-40B4-BE49-F238E27FC236}">
                <a16:creationId xmlns:a16="http://schemas.microsoft.com/office/drawing/2014/main" id="{282E277E-4F9D-902E-1D58-A1C351100DB6}"/>
              </a:ext>
            </a:extLst>
          </p:cNvPr>
          <p:cNvSpPr/>
          <p:nvPr/>
        </p:nvSpPr>
        <p:spPr>
          <a:xfrm>
            <a:off x="1117359" y="3081697"/>
            <a:ext cx="3155365" cy="646331"/>
          </a:xfrm>
          <a:prstGeom prst="rect">
            <a:avLst/>
          </a:prstGeom>
          <a:noFill/>
        </p:spPr>
        <p:txBody>
          <a:bodyPr wrap="square" lIns="91440" tIns="45720" rIns="91440" bIns="45720">
            <a:spAutoFit/>
          </a:bodyPr>
          <a:lstStyle/>
          <a:p>
            <a:pPr algn="ctr"/>
            <a:r>
              <a:rPr lang="pt-BR" sz="3600" dirty="0" err="1">
                <a:ln w="0"/>
                <a:solidFill>
                  <a:srgbClr val="565755"/>
                </a:solidFill>
                <a:effectLst>
                  <a:outerShdw blurRad="38100" dist="25400" dir="5400000" algn="ctr" rotWithShape="0">
                    <a:srgbClr val="6E747A">
                      <a:alpha val="43000"/>
                    </a:srgbClr>
                  </a:outerShdw>
                </a:effectLst>
              </a:rPr>
              <a:t>June</a:t>
            </a:r>
            <a:r>
              <a:rPr lang="pt-BR" sz="3600" dirty="0">
                <a:ln w="0"/>
                <a:solidFill>
                  <a:srgbClr val="565755"/>
                </a:solidFill>
                <a:effectLst>
                  <a:outerShdw blurRad="38100" dist="25400" dir="5400000" algn="ctr" rotWithShape="0">
                    <a:srgbClr val="6E747A">
                      <a:alpha val="43000"/>
                    </a:srgbClr>
                  </a:outerShdw>
                </a:effectLst>
              </a:rPr>
              <a:t> 2023</a:t>
            </a:r>
            <a:endParaRPr lang="pt-BR" sz="3600" b="0" cap="none" spc="0" dirty="0">
              <a:ln w="0"/>
              <a:solidFill>
                <a:srgbClr val="565755"/>
              </a:solidFill>
              <a:effectLst>
                <a:outerShdw blurRad="38100" dist="25400" dir="5400000" algn="ctr" rotWithShape="0">
                  <a:srgbClr val="6E747A">
                    <a:alpha val="43000"/>
                  </a:srgbClr>
                </a:outerShdw>
              </a:effectLst>
            </a:endParaRPr>
          </a:p>
        </p:txBody>
      </p:sp>
      <p:pic>
        <p:nvPicPr>
          <p:cNvPr id="6" name="Imagem 5" descr="Relógio de ponteiros&#10;&#10;Descrição gerada automaticamente com confiança baixa">
            <a:extLst>
              <a:ext uri="{FF2B5EF4-FFF2-40B4-BE49-F238E27FC236}">
                <a16:creationId xmlns:a16="http://schemas.microsoft.com/office/drawing/2014/main" id="{131DA6AA-ACA2-3469-6A27-8D778E550B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9203" y="3888948"/>
            <a:ext cx="4299514" cy="5553130"/>
          </a:xfrm>
          <a:prstGeom prst="rect">
            <a:avLst/>
          </a:prstGeom>
        </p:spPr>
      </p:pic>
      <p:sp>
        <p:nvSpPr>
          <p:cNvPr id="7" name="Retângulo 6">
            <a:extLst>
              <a:ext uri="{FF2B5EF4-FFF2-40B4-BE49-F238E27FC236}">
                <a16:creationId xmlns:a16="http://schemas.microsoft.com/office/drawing/2014/main" id="{CFEE99EB-1399-D1B0-2F64-D979BB84F662}"/>
              </a:ext>
            </a:extLst>
          </p:cNvPr>
          <p:cNvSpPr/>
          <p:nvPr/>
        </p:nvSpPr>
        <p:spPr>
          <a:xfrm>
            <a:off x="6571277" y="3086288"/>
            <a:ext cx="3155365" cy="646331"/>
          </a:xfrm>
          <a:prstGeom prst="rect">
            <a:avLst/>
          </a:prstGeom>
          <a:noFill/>
        </p:spPr>
        <p:txBody>
          <a:bodyPr wrap="square" lIns="91440" tIns="45720" rIns="91440" bIns="45720">
            <a:spAutoFit/>
          </a:bodyPr>
          <a:lstStyle/>
          <a:p>
            <a:pPr algn="ctr"/>
            <a:r>
              <a:rPr lang="pt-BR" sz="3600" dirty="0">
                <a:ln w="0"/>
                <a:solidFill>
                  <a:srgbClr val="565755"/>
                </a:solidFill>
                <a:effectLst>
                  <a:outerShdw blurRad="38100" dist="25400" dir="5400000" algn="ctr" rotWithShape="0">
                    <a:srgbClr val="6E747A">
                      <a:alpha val="43000"/>
                    </a:srgbClr>
                  </a:outerShdw>
                </a:effectLst>
              </a:rPr>
              <a:t>Jan 2024</a:t>
            </a:r>
            <a:endParaRPr lang="pt-BR" sz="3600" b="0" cap="none" spc="0" dirty="0">
              <a:ln w="0"/>
              <a:solidFill>
                <a:srgbClr val="565755"/>
              </a:solidFill>
              <a:effectLst>
                <a:outerShdw blurRad="38100" dist="25400" dir="5400000" algn="ctr" rotWithShape="0">
                  <a:srgbClr val="6E747A">
                    <a:alpha val="43000"/>
                  </a:srgbClr>
                </a:outerShdw>
              </a:effectLst>
            </a:endParaRPr>
          </a:p>
        </p:txBody>
      </p:sp>
      <p:pic>
        <p:nvPicPr>
          <p:cNvPr id="8" name="Imagem 7">
            <a:extLst>
              <a:ext uri="{FF2B5EF4-FFF2-40B4-BE49-F238E27FC236}">
                <a16:creationId xmlns:a16="http://schemas.microsoft.com/office/drawing/2014/main" id="{206A9B02-77CB-8434-D7D0-4D0EA423BB77}"/>
              </a:ext>
            </a:extLst>
          </p:cNvPr>
          <p:cNvPicPr>
            <a:picLocks noChangeAspect="1"/>
          </p:cNvPicPr>
          <p:nvPr/>
        </p:nvPicPr>
        <p:blipFill>
          <a:blip r:embed="rId4"/>
          <a:stretch>
            <a:fillRect/>
          </a:stretch>
        </p:blipFill>
        <p:spPr>
          <a:xfrm>
            <a:off x="228017" y="282221"/>
            <a:ext cx="10826271" cy="1919551"/>
          </a:xfrm>
          <a:prstGeom prst="rect">
            <a:avLst/>
          </a:prstGeom>
        </p:spPr>
      </p:pic>
      <p:pic>
        <p:nvPicPr>
          <p:cNvPr id="9" name="Imagem 8">
            <a:extLst>
              <a:ext uri="{FF2B5EF4-FFF2-40B4-BE49-F238E27FC236}">
                <a16:creationId xmlns:a16="http://schemas.microsoft.com/office/drawing/2014/main" id="{76A7601B-F371-0C44-0A3D-394F3F2896AD}"/>
              </a:ext>
            </a:extLst>
          </p:cNvPr>
          <p:cNvPicPr>
            <a:picLocks noChangeAspect="1"/>
          </p:cNvPicPr>
          <p:nvPr/>
        </p:nvPicPr>
        <p:blipFill>
          <a:blip r:embed="rId5"/>
          <a:stretch>
            <a:fillRect/>
          </a:stretch>
        </p:blipFill>
        <p:spPr>
          <a:xfrm>
            <a:off x="5737738" y="2293057"/>
            <a:ext cx="5323556" cy="447896"/>
          </a:xfrm>
          <a:prstGeom prst="rect">
            <a:avLst/>
          </a:prstGeom>
        </p:spPr>
      </p:pic>
      <p:pic>
        <p:nvPicPr>
          <p:cNvPr id="10" name="Imagem 9">
            <a:extLst>
              <a:ext uri="{FF2B5EF4-FFF2-40B4-BE49-F238E27FC236}">
                <a16:creationId xmlns:a16="http://schemas.microsoft.com/office/drawing/2014/main" id="{F13EAD16-15EB-A341-0CC2-C414A3B8074F}"/>
              </a:ext>
            </a:extLst>
          </p:cNvPr>
          <p:cNvPicPr>
            <a:picLocks noChangeAspect="1"/>
          </p:cNvPicPr>
          <p:nvPr/>
        </p:nvPicPr>
        <p:blipFill>
          <a:blip r:embed="rId6"/>
          <a:stretch>
            <a:fillRect/>
          </a:stretch>
        </p:blipFill>
        <p:spPr>
          <a:xfrm>
            <a:off x="12070080" y="1879660"/>
            <a:ext cx="5989903" cy="3696739"/>
          </a:xfrm>
          <a:prstGeom prst="rect">
            <a:avLst/>
          </a:prstGeom>
        </p:spPr>
      </p:pic>
      <p:pic>
        <p:nvPicPr>
          <p:cNvPr id="11" name="Imagem 10">
            <a:extLst>
              <a:ext uri="{FF2B5EF4-FFF2-40B4-BE49-F238E27FC236}">
                <a16:creationId xmlns:a16="http://schemas.microsoft.com/office/drawing/2014/main" id="{AFF05250-87D4-C1F3-4738-22557F0C64F4}"/>
              </a:ext>
            </a:extLst>
          </p:cNvPr>
          <p:cNvPicPr>
            <a:picLocks noChangeAspect="1"/>
          </p:cNvPicPr>
          <p:nvPr/>
        </p:nvPicPr>
        <p:blipFill>
          <a:blip r:embed="rId7"/>
          <a:stretch>
            <a:fillRect/>
          </a:stretch>
        </p:blipFill>
        <p:spPr>
          <a:xfrm>
            <a:off x="12405717" y="5709933"/>
            <a:ext cx="5318628" cy="4295003"/>
          </a:xfrm>
          <a:prstGeom prst="rect">
            <a:avLst/>
          </a:prstGeom>
        </p:spPr>
      </p:pic>
    </p:spTree>
    <p:extLst>
      <p:ext uri="{BB962C8B-B14F-4D97-AF65-F5344CB8AC3E}">
        <p14:creationId xmlns:p14="http://schemas.microsoft.com/office/powerpoint/2010/main" val="2516790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a:t>Declaração de Conflito de Interesse</a:t>
            </a:r>
          </a:p>
        </p:txBody>
      </p:sp>
      <p:sp>
        <p:nvSpPr>
          <p:cNvPr id="3" name="Espaço Reservado para Texto 2"/>
          <p:cNvSpPr>
            <a:spLocks noGrp="1"/>
          </p:cNvSpPr>
          <p:nvPr>
            <p:ph type="body" sz="quarter" idx="10"/>
          </p:nvPr>
        </p:nvSpPr>
        <p:spPr>
          <a:xfrm>
            <a:off x="1000325" y="4910294"/>
            <a:ext cx="16287750" cy="4926269"/>
          </a:xfrm>
        </p:spPr>
        <p:txBody>
          <a:bodyPr/>
          <a:lstStyle/>
          <a:p>
            <a:r>
              <a:rPr lang="pt-BR" dirty="0" err="1"/>
              <a:t>None</a:t>
            </a:r>
            <a:endParaRPr lang="pt-BR" dirty="0"/>
          </a:p>
          <a:p>
            <a:endParaRPr lang="pt-BR" sz="3000" dirty="0"/>
          </a:p>
          <a:p>
            <a:endParaRPr lang="pt-BR" sz="3000" dirty="0"/>
          </a:p>
          <a:p>
            <a:endParaRPr lang="pt-BR" sz="3000" dirty="0"/>
          </a:p>
          <a:p>
            <a:pPr>
              <a:lnSpc>
                <a:spcPts val="4000"/>
              </a:lnSpc>
            </a:pPr>
            <a:r>
              <a:rPr lang="pt-BR" sz="2600" dirty="0"/>
              <a:t>Exigência da RDC Nº 96/08 da ANVISA</a:t>
            </a:r>
          </a:p>
          <a:p>
            <a:endParaRPr lang="pt-BR" dirty="0"/>
          </a:p>
        </p:txBody>
      </p:sp>
      <p:pic>
        <p:nvPicPr>
          <p:cNvPr id="4" name="Imagem 3"/>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5882874" y="1690912"/>
            <a:ext cx="6522253" cy="515258"/>
          </a:xfrm>
          <a:prstGeom prst="rect">
            <a:avLst/>
          </a:prstGeom>
        </p:spPr>
      </p:pic>
    </p:spTree>
    <p:extLst>
      <p:ext uri="{BB962C8B-B14F-4D97-AF65-F5344CB8AC3E}">
        <p14:creationId xmlns:p14="http://schemas.microsoft.com/office/powerpoint/2010/main" val="1161859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AB593E-6D1E-E108-B512-89BC0312C9D9}"/>
              </a:ext>
            </a:extLst>
          </p:cNvPr>
          <p:cNvSpPr>
            <a:spLocks noGrp="1"/>
          </p:cNvSpPr>
          <p:nvPr>
            <p:ph type="ctrTitle"/>
          </p:nvPr>
        </p:nvSpPr>
        <p:spPr/>
        <p:txBody>
          <a:bodyPr/>
          <a:lstStyle/>
          <a:p>
            <a:r>
              <a:rPr lang="pt-BR" sz="4800" dirty="0"/>
              <a:t>The </a:t>
            </a:r>
            <a:r>
              <a:rPr lang="pt-BR" sz="4800" dirty="0" err="1"/>
              <a:t>isolated</a:t>
            </a:r>
            <a:r>
              <a:rPr lang="pt-BR" sz="4800" dirty="0"/>
              <a:t> </a:t>
            </a:r>
            <a:r>
              <a:rPr lang="pt-BR" sz="4800" dirty="0" err="1"/>
              <a:t>pTERT</a:t>
            </a:r>
            <a:r>
              <a:rPr lang="pt-BR" sz="4800" dirty="0"/>
              <a:t> </a:t>
            </a:r>
            <a:r>
              <a:rPr lang="pt-BR" sz="4800" dirty="0" err="1"/>
              <a:t>issue</a:t>
            </a:r>
            <a:r>
              <a:rPr lang="pt-BR" sz="4800" dirty="0"/>
              <a:t> – </a:t>
            </a:r>
            <a:r>
              <a:rPr lang="pt-BR" sz="4800" b="1" dirty="0">
                <a:highlight>
                  <a:srgbClr val="FFFF00"/>
                </a:highlight>
              </a:rPr>
              <a:t>Search for fusions</a:t>
            </a:r>
          </a:p>
        </p:txBody>
      </p:sp>
      <p:sp>
        <p:nvSpPr>
          <p:cNvPr id="3" name="Espaço Reservado para Texto 2">
            <a:extLst>
              <a:ext uri="{FF2B5EF4-FFF2-40B4-BE49-F238E27FC236}">
                <a16:creationId xmlns:a16="http://schemas.microsoft.com/office/drawing/2014/main" id="{0BBF9F95-264E-FD6B-14B1-A0DFFC2505F9}"/>
              </a:ext>
            </a:extLst>
          </p:cNvPr>
          <p:cNvSpPr>
            <a:spLocks noGrp="1"/>
          </p:cNvSpPr>
          <p:nvPr>
            <p:ph type="body" sz="quarter" idx="10"/>
          </p:nvPr>
        </p:nvSpPr>
        <p:spPr>
          <a:xfrm>
            <a:off x="819149" y="2336039"/>
            <a:ext cx="11422011" cy="2345690"/>
          </a:xfrm>
        </p:spPr>
        <p:txBody>
          <a:bodyPr/>
          <a:lstStyle/>
          <a:p>
            <a:r>
              <a:rPr lang="en-US" dirty="0"/>
              <a:t>59 </a:t>
            </a:r>
            <a:r>
              <a:rPr lang="en-US" dirty="0" err="1"/>
              <a:t>yo</a:t>
            </a:r>
            <a:r>
              <a:rPr lang="en-US" dirty="0"/>
              <a:t>-male, ophthalmologist, presented with an epileptic seizure on Jan 2022 while working</a:t>
            </a:r>
          </a:p>
          <a:p>
            <a:r>
              <a:rPr lang="en-US" dirty="0"/>
              <a:t>Brain MRI disclosed an expansive lesion on his left temporal lobe, consistent with a LGG</a:t>
            </a:r>
          </a:p>
        </p:txBody>
      </p:sp>
      <p:pic>
        <p:nvPicPr>
          <p:cNvPr id="4" name="Imagem 3">
            <a:extLst>
              <a:ext uri="{FF2B5EF4-FFF2-40B4-BE49-F238E27FC236}">
                <a16:creationId xmlns:a16="http://schemas.microsoft.com/office/drawing/2014/main" id="{263B3486-C3DC-794F-1C69-923C4D78614F}"/>
              </a:ext>
            </a:extLst>
          </p:cNvPr>
          <p:cNvPicPr>
            <a:picLocks noChangeAspect="1"/>
          </p:cNvPicPr>
          <p:nvPr/>
        </p:nvPicPr>
        <p:blipFill>
          <a:blip r:embed="rId2"/>
          <a:stretch>
            <a:fillRect/>
          </a:stretch>
        </p:blipFill>
        <p:spPr>
          <a:xfrm>
            <a:off x="13862304" y="2336039"/>
            <a:ext cx="3163824" cy="4367452"/>
          </a:xfrm>
          <a:prstGeom prst="rect">
            <a:avLst/>
          </a:prstGeom>
        </p:spPr>
      </p:pic>
      <p:pic>
        <p:nvPicPr>
          <p:cNvPr id="5" name="Imagem 4">
            <a:extLst>
              <a:ext uri="{FF2B5EF4-FFF2-40B4-BE49-F238E27FC236}">
                <a16:creationId xmlns:a16="http://schemas.microsoft.com/office/drawing/2014/main" id="{4F07430D-9A6C-955F-7EA0-9996ED81F74E}"/>
              </a:ext>
            </a:extLst>
          </p:cNvPr>
          <p:cNvPicPr>
            <a:picLocks noChangeAspect="1"/>
          </p:cNvPicPr>
          <p:nvPr/>
        </p:nvPicPr>
        <p:blipFill>
          <a:blip r:embed="rId3"/>
          <a:stretch>
            <a:fillRect/>
          </a:stretch>
        </p:blipFill>
        <p:spPr>
          <a:xfrm>
            <a:off x="819149" y="4817437"/>
            <a:ext cx="11094986" cy="2594794"/>
          </a:xfrm>
          <a:prstGeom prst="rect">
            <a:avLst/>
          </a:prstGeom>
        </p:spPr>
      </p:pic>
      <p:pic>
        <p:nvPicPr>
          <p:cNvPr id="6" name="Imagem 5">
            <a:extLst>
              <a:ext uri="{FF2B5EF4-FFF2-40B4-BE49-F238E27FC236}">
                <a16:creationId xmlns:a16="http://schemas.microsoft.com/office/drawing/2014/main" id="{F7CCCA9F-7EDA-DCDC-85BC-58DBCF81CB72}"/>
              </a:ext>
            </a:extLst>
          </p:cNvPr>
          <p:cNvPicPr>
            <a:picLocks noChangeAspect="1"/>
          </p:cNvPicPr>
          <p:nvPr/>
        </p:nvPicPr>
        <p:blipFill>
          <a:blip r:embed="rId4"/>
          <a:stretch>
            <a:fillRect/>
          </a:stretch>
        </p:blipFill>
        <p:spPr>
          <a:xfrm>
            <a:off x="819150" y="7700521"/>
            <a:ext cx="11094985" cy="2456496"/>
          </a:xfrm>
          <a:prstGeom prst="rect">
            <a:avLst/>
          </a:prstGeom>
        </p:spPr>
      </p:pic>
      <p:sp>
        <p:nvSpPr>
          <p:cNvPr id="7" name="CaixaDeTexto 6">
            <a:extLst>
              <a:ext uri="{FF2B5EF4-FFF2-40B4-BE49-F238E27FC236}">
                <a16:creationId xmlns:a16="http://schemas.microsoft.com/office/drawing/2014/main" id="{78BDBCD3-BB24-FC26-596A-B7654986C4FE}"/>
              </a:ext>
            </a:extLst>
          </p:cNvPr>
          <p:cNvSpPr txBox="1"/>
          <p:nvPr/>
        </p:nvSpPr>
        <p:spPr>
          <a:xfrm>
            <a:off x="12478904" y="7181516"/>
            <a:ext cx="5388472" cy="2246765"/>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algn="ctr"/>
            <a:r>
              <a:rPr lang="pt-BR" sz="2000" dirty="0" err="1">
                <a:solidFill>
                  <a:srgbClr val="565755"/>
                </a:solidFill>
              </a:rPr>
              <a:t>Mitosis</a:t>
            </a:r>
            <a:r>
              <a:rPr lang="pt-BR" sz="2000" dirty="0">
                <a:solidFill>
                  <a:srgbClr val="565755"/>
                </a:solidFill>
              </a:rPr>
              <a:t>: </a:t>
            </a:r>
            <a:r>
              <a:rPr lang="pt-BR" sz="2000" dirty="0" err="1">
                <a:solidFill>
                  <a:srgbClr val="565755"/>
                </a:solidFill>
              </a:rPr>
              <a:t>absent</a:t>
            </a:r>
            <a:endParaRPr lang="pt-BR" sz="2000" dirty="0">
              <a:solidFill>
                <a:srgbClr val="565755"/>
              </a:solidFill>
            </a:endParaRPr>
          </a:p>
          <a:p>
            <a:pPr algn="ctr"/>
            <a:r>
              <a:rPr lang="pt-BR" sz="2000" dirty="0" err="1">
                <a:solidFill>
                  <a:srgbClr val="565755"/>
                </a:solidFill>
              </a:rPr>
              <a:t>Necrosis</a:t>
            </a:r>
            <a:r>
              <a:rPr lang="pt-BR" sz="2000" dirty="0">
                <a:solidFill>
                  <a:srgbClr val="565755"/>
                </a:solidFill>
              </a:rPr>
              <a:t>: </a:t>
            </a:r>
            <a:r>
              <a:rPr lang="pt-BR" sz="2000" dirty="0" err="1">
                <a:solidFill>
                  <a:srgbClr val="565755"/>
                </a:solidFill>
              </a:rPr>
              <a:t>absent</a:t>
            </a:r>
            <a:endParaRPr lang="pt-BR" sz="2000" dirty="0">
              <a:solidFill>
                <a:srgbClr val="565755"/>
              </a:solidFill>
            </a:endParaRPr>
          </a:p>
          <a:p>
            <a:pPr algn="ctr"/>
            <a:endParaRPr lang="pt-BR" sz="2000" dirty="0">
              <a:solidFill>
                <a:srgbClr val="565755"/>
              </a:solidFill>
            </a:endParaRPr>
          </a:p>
          <a:p>
            <a:pPr algn="ctr"/>
            <a:r>
              <a:rPr lang="pt-BR" sz="2000" dirty="0">
                <a:solidFill>
                  <a:srgbClr val="565755"/>
                </a:solidFill>
              </a:rPr>
              <a:t>IHC </a:t>
            </a:r>
            <a:r>
              <a:rPr lang="pt-BR" sz="2000" dirty="0" err="1">
                <a:solidFill>
                  <a:srgbClr val="565755"/>
                </a:solidFill>
              </a:rPr>
              <a:t>summary</a:t>
            </a:r>
            <a:r>
              <a:rPr lang="pt-BR" sz="2000" dirty="0">
                <a:solidFill>
                  <a:srgbClr val="565755"/>
                </a:solidFill>
              </a:rPr>
              <a:t> – GFAP+, Olig2+, IDH1-, ATRX </a:t>
            </a:r>
            <a:r>
              <a:rPr lang="pt-BR" sz="2000" dirty="0" err="1">
                <a:solidFill>
                  <a:srgbClr val="565755"/>
                </a:solidFill>
              </a:rPr>
              <a:t>retained</a:t>
            </a:r>
            <a:r>
              <a:rPr lang="pt-BR" sz="2000" dirty="0">
                <a:solidFill>
                  <a:srgbClr val="565755"/>
                </a:solidFill>
              </a:rPr>
              <a:t>, p53 focal </a:t>
            </a:r>
            <a:r>
              <a:rPr lang="pt-BR" sz="2000" dirty="0" err="1">
                <a:solidFill>
                  <a:srgbClr val="565755"/>
                </a:solidFill>
              </a:rPr>
              <a:t>and</a:t>
            </a:r>
            <a:r>
              <a:rPr lang="pt-BR" sz="2000" dirty="0">
                <a:solidFill>
                  <a:srgbClr val="565755"/>
                </a:solidFill>
              </a:rPr>
              <a:t> Ki-67 1-2%</a:t>
            </a:r>
          </a:p>
          <a:p>
            <a:pPr algn="ctr"/>
            <a:endParaRPr lang="pt-BR" sz="2000" dirty="0">
              <a:solidFill>
                <a:srgbClr val="565755"/>
              </a:solidFill>
            </a:endParaRPr>
          </a:p>
          <a:p>
            <a:pPr algn="ctr"/>
            <a:r>
              <a:rPr lang="pt-BR" sz="2000" dirty="0">
                <a:solidFill>
                  <a:srgbClr val="565755"/>
                </a:solidFill>
              </a:rPr>
              <a:t>NGS </a:t>
            </a:r>
            <a:r>
              <a:rPr lang="pt-BR" sz="2000" dirty="0" err="1">
                <a:solidFill>
                  <a:srgbClr val="565755"/>
                </a:solidFill>
              </a:rPr>
              <a:t>panel</a:t>
            </a:r>
            <a:r>
              <a:rPr lang="pt-BR" sz="2000" dirty="0">
                <a:solidFill>
                  <a:srgbClr val="565755"/>
                </a:solidFill>
              </a:rPr>
              <a:t> (500 genes): </a:t>
            </a:r>
            <a:r>
              <a:rPr lang="pt-BR" sz="2000" i="1" dirty="0">
                <a:solidFill>
                  <a:srgbClr val="565755"/>
                </a:solidFill>
              </a:rPr>
              <a:t>TERT</a:t>
            </a:r>
            <a:r>
              <a:rPr lang="pt-BR" sz="2000" dirty="0">
                <a:solidFill>
                  <a:srgbClr val="565755"/>
                </a:solidFill>
              </a:rPr>
              <a:t> c.1-124C&gt;T</a:t>
            </a:r>
          </a:p>
        </p:txBody>
      </p:sp>
    </p:spTree>
    <p:extLst>
      <p:ext uri="{BB962C8B-B14F-4D97-AF65-F5344CB8AC3E}">
        <p14:creationId xmlns:p14="http://schemas.microsoft.com/office/powerpoint/2010/main" val="2739281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Gráfico, Linha do tempo&#10;&#10;Descrição gerada automaticamente">
            <a:extLst>
              <a:ext uri="{FF2B5EF4-FFF2-40B4-BE49-F238E27FC236}">
                <a16:creationId xmlns:a16="http://schemas.microsoft.com/office/drawing/2014/main" id="{D56AF3BB-A716-7871-32FA-936031EC1F88}"/>
              </a:ext>
            </a:extLst>
          </p:cNvPr>
          <p:cNvPicPr>
            <a:picLocks noChangeAspect="1"/>
          </p:cNvPicPr>
          <p:nvPr/>
        </p:nvPicPr>
        <p:blipFill rotWithShape="1">
          <a:blip r:embed="rId2"/>
          <a:srcRect t="6516"/>
          <a:stretch/>
        </p:blipFill>
        <p:spPr>
          <a:xfrm>
            <a:off x="469485" y="3266221"/>
            <a:ext cx="10114958" cy="4689059"/>
          </a:xfrm>
          <a:prstGeom prst="rect">
            <a:avLst/>
          </a:prstGeom>
        </p:spPr>
      </p:pic>
      <p:pic>
        <p:nvPicPr>
          <p:cNvPr id="5" name="Imagem 4" descr="Gráfico, Gráfico de caixa estreita&#10;&#10;Descrição gerada automaticamente">
            <a:extLst>
              <a:ext uri="{FF2B5EF4-FFF2-40B4-BE49-F238E27FC236}">
                <a16:creationId xmlns:a16="http://schemas.microsoft.com/office/drawing/2014/main" id="{D9DCFD2E-CE45-5999-9F09-4B9F5FEA6E77}"/>
              </a:ext>
            </a:extLst>
          </p:cNvPr>
          <p:cNvPicPr>
            <a:picLocks noChangeAspect="1"/>
          </p:cNvPicPr>
          <p:nvPr/>
        </p:nvPicPr>
        <p:blipFill>
          <a:blip r:embed="rId3"/>
          <a:stretch>
            <a:fillRect/>
          </a:stretch>
        </p:blipFill>
        <p:spPr>
          <a:xfrm>
            <a:off x="10909076" y="4117312"/>
            <a:ext cx="6909440" cy="2411504"/>
          </a:xfrm>
          <a:prstGeom prst="rect">
            <a:avLst/>
          </a:prstGeom>
        </p:spPr>
      </p:pic>
      <p:pic>
        <p:nvPicPr>
          <p:cNvPr id="6" name="Imagem 6" descr="Interface gráfica do usuário, Texto, Aplicativo&#10;&#10;Descrição gerada automaticamente">
            <a:extLst>
              <a:ext uri="{FF2B5EF4-FFF2-40B4-BE49-F238E27FC236}">
                <a16:creationId xmlns:a16="http://schemas.microsoft.com/office/drawing/2014/main" id="{3548A975-6548-0B0F-AE6E-6E1CB12389B7}"/>
              </a:ext>
            </a:extLst>
          </p:cNvPr>
          <p:cNvPicPr>
            <a:picLocks noChangeAspect="1"/>
          </p:cNvPicPr>
          <p:nvPr/>
        </p:nvPicPr>
        <p:blipFill>
          <a:blip r:embed="rId4"/>
          <a:stretch>
            <a:fillRect/>
          </a:stretch>
        </p:blipFill>
        <p:spPr>
          <a:xfrm>
            <a:off x="469485" y="1835565"/>
            <a:ext cx="11729485" cy="992310"/>
          </a:xfrm>
          <a:prstGeom prst="rect">
            <a:avLst/>
          </a:prstGeom>
        </p:spPr>
      </p:pic>
    </p:spTree>
    <p:extLst>
      <p:ext uri="{BB962C8B-B14F-4D97-AF65-F5344CB8AC3E}">
        <p14:creationId xmlns:p14="http://schemas.microsoft.com/office/powerpoint/2010/main" val="2094619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990BA2-FA41-A921-3B53-62BD0B98D933}"/>
              </a:ext>
            </a:extLst>
          </p:cNvPr>
          <p:cNvSpPr>
            <a:spLocks noGrp="1"/>
          </p:cNvSpPr>
          <p:nvPr>
            <p:ph type="ctrTitle"/>
          </p:nvPr>
        </p:nvSpPr>
        <p:spPr/>
        <p:txBody>
          <a:bodyPr/>
          <a:lstStyle/>
          <a:p>
            <a:r>
              <a:rPr lang="pt-BR" dirty="0"/>
              <a:t>NIHSS </a:t>
            </a:r>
            <a:r>
              <a:rPr lang="pt-BR" dirty="0" err="1"/>
              <a:t>platform</a:t>
            </a:r>
            <a:endParaRPr lang="pt-BR" dirty="0"/>
          </a:p>
        </p:txBody>
      </p:sp>
      <p:pic>
        <p:nvPicPr>
          <p:cNvPr id="4" name="Imagem 3">
            <a:extLst>
              <a:ext uri="{FF2B5EF4-FFF2-40B4-BE49-F238E27FC236}">
                <a16:creationId xmlns:a16="http://schemas.microsoft.com/office/drawing/2014/main" id="{5DA85D03-D453-562B-34F7-EF1C8526025F}"/>
              </a:ext>
            </a:extLst>
          </p:cNvPr>
          <p:cNvPicPr>
            <a:picLocks noChangeAspect="1"/>
          </p:cNvPicPr>
          <p:nvPr/>
        </p:nvPicPr>
        <p:blipFill>
          <a:blip r:embed="rId2"/>
          <a:stretch>
            <a:fillRect/>
          </a:stretch>
        </p:blipFill>
        <p:spPr>
          <a:xfrm>
            <a:off x="623509" y="2059859"/>
            <a:ext cx="8046720" cy="4629476"/>
          </a:xfrm>
          <a:prstGeom prst="rect">
            <a:avLst/>
          </a:prstGeom>
        </p:spPr>
      </p:pic>
      <p:pic>
        <p:nvPicPr>
          <p:cNvPr id="5" name="Imagem 4">
            <a:extLst>
              <a:ext uri="{FF2B5EF4-FFF2-40B4-BE49-F238E27FC236}">
                <a16:creationId xmlns:a16="http://schemas.microsoft.com/office/drawing/2014/main" id="{749671CD-5BC5-ABF1-AF89-9845DDAFE6B7}"/>
              </a:ext>
            </a:extLst>
          </p:cNvPr>
          <p:cNvPicPr>
            <a:picLocks noChangeAspect="1"/>
          </p:cNvPicPr>
          <p:nvPr/>
        </p:nvPicPr>
        <p:blipFill>
          <a:blip r:embed="rId3"/>
          <a:stretch>
            <a:fillRect/>
          </a:stretch>
        </p:blipFill>
        <p:spPr>
          <a:xfrm>
            <a:off x="4530782" y="7008886"/>
            <a:ext cx="13041706" cy="2887512"/>
          </a:xfrm>
          <a:prstGeom prst="rect">
            <a:avLst/>
          </a:prstGeom>
        </p:spPr>
      </p:pic>
      <p:sp>
        <p:nvSpPr>
          <p:cNvPr id="6" name="Retângulo 5">
            <a:extLst>
              <a:ext uri="{FF2B5EF4-FFF2-40B4-BE49-F238E27FC236}">
                <a16:creationId xmlns:a16="http://schemas.microsoft.com/office/drawing/2014/main" id="{F2DC4464-6CEE-FD92-BC8D-F2AA091515CC}"/>
              </a:ext>
            </a:extLst>
          </p:cNvPr>
          <p:cNvSpPr/>
          <p:nvPr/>
        </p:nvSpPr>
        <p:spPr>
          <a:xfrm>
            <a:off x="9525768" y="2731973"/>
            <a:ext cx="8046720" cy="3539430"/>
          </a:xfrm>
          <a:prstGeom prst="rect">
            <a:avLst/>
          </a:prstGeom>
          <a:noFill/>
        </p:spPr>
        <p:txBody>
          <a:bodyPr wrap="square" lIns="91440" tIns="45720" rIns="91440" bIns="45720">
            <a:spAutoFit/>
          </a:bodyPr>
          <a:lstStyle/>
          <a:p>
            <a:pPr algn="ctr"/>
            <a:r>
              <a:rPr lang="pt-BR" sz="3200" dirty="0" err="1">
                <a:ln w="0"/>
                <a:solidFill>
                  <a:srgbClr val="565755"/>
                </a:solidFill>
                <a:effectLst>
                  <a:outerShdw blurRad="38100" dist="25400" dir="5400000" algn="ctr" rotWithShape="0">
                    <a:srgbClr val="6E747A">
                      <a:alpha val="43000"/>
                    </a:srgbClr>
                  </a:outerShdw>
                </a:effectLst>
              </a:rPr>
              <a:t>Mesenchimal</a:t>
            </a:r>
            <a:r>
              <a:rPr lang="pt-BR" sz="3200" dirty="0">
                <a:ln w="0"/>
                <a:solidFill>
                  <a:srgbClr val="565755"/>
                </a:solidFill>
                <a:effectLst>
                  <a:outerShdw blurRad="38100" dist="25400" dir="5400000" algn="ctr" rotWithShape="0">
                    <a:srgbClr val="6E747A">
                      <a:alpha val="43000"/>
                    </a:srgbClr>
                  </a:outerShdw>
                </a:effectLst>
              </a:rPr>
              <a:t> GBM </a:t>
            </a:r>
            <a:r>
              <a:rPr lang="pt-BR" sz="3200" dirty="0" err="1">
                <a:ln w="0"/>
                <a:solidFill>
                  <a:srgbClr val="565755"/>
                </a:solidFill>
                <a:effectLst>
                  <a:outerShdw blurRad="38100" dist="25400" dir="5400000" algn="ctr" rotWithShape="0">
                    <a:srgbClr val="6E747A">
                      <a:alpha val="43000"/>
                    </a:srgbClr>
                  </a:outerShdw>
                </a:effectLst>
              </a:rPr>
              <a:t>subtype</a:t>
            </a:r>
            <a:r>
              <a:rPr lang="pt-BR" sz="3200" dirty="0">
                <a:ln w="0"/>
                <a:solidFill>
                  <a:srgbClr val="565755"/>
                </a:solidFill>
                <a:effectLst>
                  <a:outerShdw blurRad="38100" dist="25400" dir="5400000" algn="ctr" rotWithShape="0">
                    <a:srgbClr val="6E747A">
                      <a:alpha val="43000"/>
                    </a:srgbClr>
                  </a:outerShdw>
                </a:effectLst>
              </a:rPr>
              <a:t> </a:t>
            </a:r>
            <a:r>
              <a:rPr lang="pt-BR" sz="3200" dirty="0" err="1">
                <a:ln w="0"/>
                <a:solidFill>
                  <a:srgbClr val="565755"/>
                </a:solidFill>
                <a:effectLst>
                  <a:outerShdw blurRad="38100" dist="25400" dir="5400000" algn="ctr" rotWithShape="0">
                    <a:srgbClr val="6E747A">
                      <a:alpha val="43000"/>
                    </a:srgbClr>
                  </a:outerShdw>
                </a:effectLst>
              </a:rPr>
              <a:t>with</a:t>
            </a:r>
            <a:r>
              <a:rPr lang="pt-BR" sz="3200" dirty="0">
                <a:ln w="0"/>
                <a:solidFill>
                  <a:srgbClr val="565755"/>
                </a:solidFill>
                <a:effectLst>
                  <a:outerShdw blurRad="38100" dist="25400" dir="5400000" algn="ctr" rotWithShape="0">
                    <a:srgbClr val="6E747A">
                      <a:alpha val="43000"/>
                    </a:srgbClr>
                  </a:outerShdw>
                </a:effectLst>
              </a:rPr>
              <a:t> a </a:t>
            </a:r>
            <a:r>
              <a:rPr lang="pt-BR" sz="3200" dirty="0" err="1">
                <a:ln w="0"/>
                <a:solidFill>
                  <a:srgbClr val="565755"/>
                </a:solidFill>
                <a:effectLst>
                  <a:outerShdw blurRad="38100" dist="25400" dir="5400000" algn="ctr" rotWithShape="0">
                    <a:srgbClr val="6E747A">
                      <a:alpha val="43000"/>
                    </a:srgbClr>
                  </a:outerShdw>
                </a:effectLst>
              </a:rPr>
              <a:t>low</a:t>
            </a:r>
            <a:r>
              <a:rPr lang="pt-BR" sz="3200" dirty="0">
                <a:ln w="0"/>
                <a:solidFill>
                  <a:srgbClr val="565755"/>
                </a:solidFill>
                <a:effectLst>
                  <a:outerShdw blurRad="38100" dist="25400" dir="5400000" algn="ctr" rotWithShape="0">
                    <a:srgbClr val="6E747A">
                      <a:alpha val="43000"/>
                    </a:srgbClr>
                  </a:outerShdw>
                </a:effectLst>
              </a:rPr>
              <a:t> score </a:t>
            </a:r>
            <a:r>
              <a:rPr lang="pt-BR" sz="3200" dirty="0" err="1">
                <a:ln w="0"/>
                <a:solidFill>
                  <a:srgbClr val="565755"/>
                </a:solidFill>
                <a:effectLst>
                  <a:outerShdw blurRad="38100" dist="25400" dir="5400000" algn="ctr" rotWithShape="0">
                    <a:srgbClr val="6E747A">
                      <a:alpha val="43000"/>
                    </a:srgbClr>
                  </a:outerShdw>
                </a:effectLst>
              </a:rPr>
              <a:t>sometimes</a:t>
            </a:r>
            <a:r>
              <a:rPr lang="pt-BR" sz="3200" dirty="0">
                <a:ln w="0"/>
                <a:solidFill>
                  <a:srgbClr val="565755"/>
                </a:solidFill>
                <a:effectLst>
                  <a:outerShdw blurRad="38100" dist="25400" dir="5400000" algn="ctr" rotWithShape="0">
                    <a:srgbClr val="6E747A">
                      <a:alpha val="43000"/>
                    </a:srgbClr>
                  </a:outerShdw>
                </a:effectLst>
              </a:rPr>
              <a:t> </a:t>
            </a:r>
            <a:r>
              <a:rPr lang="pt-BR" sz="3200" dirty="0" err="1">
                <a:ln w="0"/>
                <a:solidFill>
                  <a:srgbClr val="565755"/>
                </a:solidFill>
                <a:effectLst>
                  <a:outerShdw blurRad="38100" dist="25400" dir="5400000" algn="ctr" rotWithShape="0">
                    <a:srgbClr val="6E747A">
                      <a:alpha val="43000"/>
                    </a:srgbClr>
                  </a:outerShdw>
                </a:effectLst>
              </a:rPr>
              <a:t>plots</a:t>
            </a:r>
            <a:r>
              <a:rPr lang="pt-BR" sz="3200" dirty="0">
                <a:ln w="0"/>
                <a:solidFill>
                  <a:srgbClr val="565755"/>
                </a:solidFill>
                <a:effectLst>
                  <a:outerShdw blurRad="38100" dist="25400" dir="5400000" algn="ctr" rotWithShape="0">
                    <a:srgbClr val="6E747A">
                      <a:alpha val="43000"/>
                    </a:srgbClr>
                  </a:outerShdw>
                </a:effectLst>
              </a:rPr>
              <a:t> </a:t>
            </a:r>
            <a:r>
              <a:rPr lang="pt-BR" sz="3200" dirty="0" err="1">
                <a:ln w="0"/>
                <a:solidFill>
                  <a:srgbClr val="565755"/>
                </a:solidFill>
                <a:effectLst>
                  <a:outerShdw blurRad="38100" dist="25400" dir="5400000" algn="ctr" rotWithShape="0">
                    <a:srgbClr val="6E747A">
                      <a:alpha val="43000"/>
                    </a:srgbClr>
                  </a:outerShdw>
                </a:effectLst>
              </a:rPr>
              <a:t>under</a:t>
            </a:r>
            <a:r>
              <a:rPr lang="pt-BR" sz="3200" dirty="0">
                <a:ln w="0"/>
                <a:solidFill>
                  <a:srgbClr val="565755"/>
                </a:solidFill>
                <a:effectLst>
                  <a:outerShdw blurRad="38100" dist="25400" dir="5400000" algn="ctr" rotWithShape="0">
                    <a:srgbClr val="6E747A">
                      <a:alpha val="43000"/>
                    </a:srgbClr>
                  </a:outerShdw>
                </a:effectLst>
              </a:rPr>
              <a:t> F3T3_O </a:t>
            </a:r>
            <a:r>
              <a:rPr lang="pt-BR" sz="3200" dirty="0" err="1">
                <a:ln w="0"/>
                <a:solidFill>
                  <a:srgbClr val="565755"/>
                </a:solidFill>
                <a:effectLst>
                  <a:outerShdw blurRad="38100" dist="25400" dir="5400000" algn="ctr" rotWithShape="0">
                    <a:srgbClr val="6E747A">
                      <a:alpha val="43000"/>
                    </a:srgbClr>
                  </a:outerShdw>
                </a:effectLst>
              </a:rPr>
              <a:t>GBMs</a:t>
            </a:r>
            <a:r>
              <a:rPr lang="pt-BR" sz="3200" dirty="0">
                <a:ln w="0"/>
                <a:solidFill>
                  <a:srgbClr val="565755"/>
                </a:solidFill>
                <a:effectLst>
                  <a:outerShdw blurRad="38100" dist="25400" dir="5400000" algn="ctr" rotWithShape="0">
                    <a:srgbClr val="6E747A">
                      <a:alpha val="43000"/>
                    </a:srgbClr>
                  </a:outerShdw>
                </a:effectLst>
              </a:rPr>
              <a:t> </a:t>
            </a:r>
            <a:r>
              <a:rPr lang="pt-BR" sz="3200" dirty="0" err="1">
                <a:ln w="0"/>
                <a:solidFill>
                  <a:srgbClr val="565755"/>
                </a:solidFill>
                <a:effectLst>
                  <a:outerShdw blurRad="38100" dist="25400" dir="5400000" algn="ctr" rotWithShape="0">
                    <a:srgbClr val="6E747A">
                      <a:alpha val="43000"/>
                    </a:srgbClr>
                  </a:outerShdw>
                </a:effectLst>
              </a:rPr>
              <a:t>on</a:t>
            </a:r>
            <a:r>
              <a:rPr lang="pt-BR" sz="3200" dirty="0">
                <a:ln w="0"/>
                <a:solidFill>
                  <a:srgbClr val="565755"/>
                </a:solidFill>
                <a:effectLst>
                  <a:outerShdw blurRad="38100" dist="25400" dir="5400000" algn="ctr" rotWithShape="0">
                    <a:srgbClr val="6E747A">
                      <a:alpha val="43000"/>
                    </a:srgbClr>
                  </a:outerShdw>
                </a:effectLst>
              </a:rPr>
              <a:t> NIHSS </a:t>
            </a:r>
            <a:r>
              <a:rPr lang="pt-BR" sz="3200" dirty="0" err="1">
                <a:ln w="0"/>
                <a:solidFill>
                  <a:srgbClr val="565755"/>
                </a:solidFill>
                <a:effectLst>
                  <a:outerShdw blurRad="38100" dist="25400" dir="5400000" algn="ctr" rotWithShape="0">
                    <a:srgbClr val="6E747A">
                      <a:alpha val="43000"/>
                    </a:srgbClr>
                  </a:outerShdw>
                </a:effectLst>
              </a:rPr>
              <a:t>methylation</a:t>
            </a:r>
            <a:r>
              <a:rPr lang="pt-BR" sz="3200" dirty="0">
                <a:ln w="0"/>
                <a:solidFill>
                  <a:srgbClr val="565755"/>
                </a:solidFill>
                <a:effectLst>
                  <a:outerShdw blurRad="38100" dist="25400" dir="5400000" algn="ctr" rotWithShape="0">
                    <a:srgbClr val="6E747A">
                      <a:alpha val="43000"/>
                    </a:srgbClr>
                  </a:outerShdw>
                </a:effectLst>
              </a:rPr>
              <a:t> </a:t>
            </a:r>
            <a:r>
              <a:rPr lang="pt-BR" sz="3200" dirty="0" err="1">
                <a:ln w="0"/>
                <a:solidFill>
                  <a:srgbClr val="565755"/>
                </a:solidFill>
                <a:effectLst>
                  <a:outerShdw blurRad="38100" dist="25400" dir="5400000" algn="ctr" rotWithShape="0">
                    <a:srgbClr val="6E747A">
                      <a:alpha val="43000"/>
                    </a:srgbClr>
                  </a:outerShdw>
                </a:effectLst>
              </a:rPr>
              <a:t>platform</a:t>
            </a:r>
            <a:r>
              <a:rPr lang="pt-BR" sz="3200" dirty="0">
                <a:ln w="0"/>
                <a:solidFill>
                  <a:srgbClr val="565755"/>
                </a:solidFill>
                <a:effectLst>
                  <a:outerShdw blurRad="38100" dist="25400" dir="5400000" algn="ctr" rotWithShape="0">
                    <a:srgbClr val="6E747A">
                      <a:alpha val="43000"/>
                    </a:srgbClr>
                  </a:outerShdw>
                </a:effectLst>
              </a:rPr>
              <a:t>. </a:t>
            </a:r>
            <a:r>
              <a:rPr lang="pt-BR" sz="3200" dirty="0" err="1">
                <a:ln w="0"/>
                <a:solidFill>
                  <a:srgbClr val="565755"/>
                </a:solidFill>
                <a:effectLst>
                  <a:outerShdw blurRad="38100" dist="25400" dir="5400000" algn="ctr" rotWithShape="0">
                    <a:srgbClr val="6E747A">
                      <a:alpha val="43000"/>
                    </a:srgbClr>
                  </a:outerShdw>
                </a:effectLst>
                <a:highlight>
                  <a:srgbClr val="FFFF00"/>
                </a:highlight>
              </a:rPr>
              <a:t>Important</a:t>
            </a:r>
            <a:r>
              <a:rPr lang="pt-BR" sz="3200" dirty="0">
                <a:ln w="0"/>
                <a:solidFill>
                  <a:srgbClr val="565755"/>
                </a:solidFill>
                <a:effectLst>
                  <a:outerShdw blurRad="38100" dist="25400" dir="5400000" algn="ctr" rotWithShape="0">
                    <a:srgbClr val="6E747A">
                      <a:alpha val="43000"/>
                    </a:srgbClr>
                  </a:outerShdw>
                </a:effectLst>
                <a:highlight>
                  <a:srgbClr val="FFFF00"/>
                </a:highlight>
              </a:rPr>
              <a:t> </a:t>
            </a:r>
            <a:r>
              <a:rPr lang="pt-BR" sz="3200" dirty="0" err="1">
                <a:ln w="0"/>
                <a:solidFill>
                  <a:srgbClr val="565755"/>
                </a:solidFill>
                <a:effectLst>
                  <a:outerShdw blurRad="38100" dist="25400" dir="5400000" algn="ctr" rotWithShape="0">
                    <a:srgbClr val="6E747A">
                      <a:alpha val="43000"/>
                    </a:srgbClr>
                  </a:outerShdw>
                </a:effectLst>
                <a:highlight>
                  <a:srgbClr val="FFFF00"/>
                </a:highlight>
              </a:rPr>
              <a:t>clinical</a:t>
            </a:r>
            <a:r>
              <a:rPr lang="pt-BR" sz="3200" dirty="0">
                <a:ln w="0"/>
                <a:solidFill>
                  <a:srgbClr val="565755"/>
                </a:solidFill>
                <a:effectLst>
                  <a:outerShdw blurRad="38100" dist="25400" dir="5400000" algn="ctr" rotWithShape="0">
                    <a:srgbClr val="6E747A">
                      <a:alpha val="43000"/>
                    </a:srgbClr>
                  </a:outerShdw>
                </a:effectLst>
                <a:highlight>
                  <a:srgbClr val="FFFF00"/>
                </a:highlight>
              </a:rPr>
              <a:t> </a:t>
            </a:r>
            <a:r>
              <a:rPr lang="pt-BR" sz="3200" dirty="0" err="1">
                <a:ln w="0"/>
                <a:solidFill>
                  <a:srgbClr val="565755"/>
                </a:solidFill>
                <a:effectLst>
                  <a:outerShdw blurRad="38100" dist="25400" dir="5400000" algn="ctr" rotWithShape="0">
                    <a:srgbClr val="6E747A">
                      <a:alpha val="43000"/>
                    </a:srgbClr>
                  </a:outerShdw>
                </a:effectLst>
                <a:highlight>
                  <a:srgbClr val="FFFF00"/>
                </a:highlight>
              </a:rPr>
              <a:t>implications</a:t>
            </a:r>
            <a:r>
              <a:rPr lang="pt-BR" sz="3200" dirty="0">
                <a:ln w="0"/>
                <a:solidFill>
                  <a:srgbClr val="565755"/>
                </a:solidFill>
                <a:effectLst>
                  <a:outerShdw blurRad="38100" dist="25400" dir="5400000" algn="ctr" rotWithShape="0">
                    <a:srgbClr val="6E747A">
                      <a:alpha val="43000"/>
                    </a:srgbClr>
                  </a:outerShdw>
                </a:effectLst>
                <a:highlight>
                  <a:srgbClr val="FFFF00"/>
                </a:highlight>
              </a:rPr>
              <a:t> for </a:t>
            </a:r>
            <a:r>
              <a:rPr lang="pt-BR" sz="3200" dirty="0" err="1">
                <a:ln w="0"/>
                <a:solidFill>
                  <a:srgbClr val="565755"/>
                </a:solidFill>
                <a:effectLst>
                  <a:outerShdw blurRad="38100" dist="25400" dir="5400000" algn="ctr" rotWithShape="0">
                    <a:srgbClr val="6E747A">
                      <a:alpha val="43000"/>
                    </a:srgbClr>
                  </a:outerShdw>
                </a:effectLst>
                <a:highlight>
                  <a:srgbClr val="FFFF00"/>
                </a:highlight>
              </a:rPr>
              <a:t>those</a:t>
            </a:r>
            <a:r>
              <a:rPr lang="pt-BR" sz="3200" dirty="0">
                <a:ln w="0"/>
                <a:solidFill>
                  <a:srgbClr val="565755"/>
                </a:solidFill>
                <a:effectLst>
                  <a:outerShdw blurRad="38100" dist="25400" dir="5400000" algn="ctr" rotWithShape="0">
                    <a:srgbClr val="6E747A">
                      <a:alpha val="43000"/>
                    </a:srgbClr>
                  </a:outerShdw>
                </a:effectLst>
                <a:highlight>
                  <a:srgbClr val="FFFF00"/>
                </a:highlight>
              </a:rPr>
              <a:t> </a:t>
            </a:r>
            <a:r>
              <a:rPr lang="pt-BR" sz="3200" dirty="0" err="1">
                <a:ln w="0"/>
                <a:solidFill>
                  <a:srgbClr val="565755"/>
                </a:solidFill>
                <a:effectLst>
                  <a:outerShdw blurRad="38100" dist="25400" dir="5400000" algn="ctr" rotWithShape="0">
                    <a:srgbClr val="6E747A">
                      <a:alpha val="43000"/>
                    </a:srgbClr>
                  </a:outerShdw>
                </a:effectLst>
                <a:highlight>
                  <a:srgbClr val="FFFF00"/>
                </a:highlight>
              </a:rPr>
              <a:t>with</a:t>
            </a:r>
            <a:r>
              <a:rPr lang="pt-BR" sz="3200" dirty="0">
                <a:ln w="0"/>
                <a:solidFill>
                  <a:srgbClr val="565755"/>
                </a:solidFill>
                <a:effectLst>
                  <a:outerShdw blurRad="38100" dist="25400" dir="5400000" algn="ctr" rotWithShape="0">
                    <a:srgbClr val="6E747A">
                      <a:alpha val="43000"/>
                    </a:srgbClr>
                  </a:outerShdw>
                </a:effectLst>
                <a:highlight>
                  <a:srgbClr val="FFFF00"/>
                </a:highlight>
              </a:rPr>
              <a:t> FGFR3-TACC3 fusion </a:t>
            </a:r>
            <a:r>
              <a:rPr lang="pt-BR" sz="3200" dirty="0" err="1">
                <a:ln w="0"/>
                <a:solidFill>
                  <a:srgbClr val="565755"/>
                </a:solidFill>
                <a:effectLst>
                  <a:outerShdw blurRad="38100" dist="25400" dir="5400000" algn="ctr" rotWithShape="0">
                    <a:srgbClr val="6E747A">
                      <a:alpha val="43000"/>
                    </a:srgbClr>
                  </a:outerShdw>
                </a:effectLst>
                <a:highlight>
                  <a:srgbClr val="FFFF00"/>
                </a:highlight>
              </a:rPr>
              <a:t>detected</a:t>
            </a:r>
            <a:r>
              <a:rPr lang="pt-BR" sz="3200" dirty="0">
                <a:ln w="0"/>
                <a:solidFill>
                  <a:srgbClr val="565755"/>
                </a:solidFill>
                <a:effectLst>
                  <a:outerShdw blurRad="38100" dist="25400" dir="5400000" algn="ctr" rotWithShape="0">
                    <a:srgbClr val="6E747A">
                      <a:alpha val="43000"/>
                    </a:srgbClr>
                  </a:outerShdw>
                </a:effectLst>
                <a:highlight>
                  <a:srgbClr val="FFFF00"/>
                </a:highlight>
              </a:rPr>
              <a:t>.</a:t>
            </a:r>
          </a:p>
          <a:p>
            <a:pPr algn="ctr"/>
            <a:endParaRPr lang="pt-BR" sz="3200" dirty="0">
              <a:ln w="0"/>
              <a:solidFill>
                <a:srgbClr val="565755"/>
              </a:solidFill>
              <a:effectLst>
                <a:outerShdw blurRad="38100" dist="25400" dir="5400000" algn="ctr" rotWithShape="0">
                  <a:srgbClr val="6E747A">
                    <a:alpha val="43000"/>
                  </a:srgbClr>
                </a:outerShdw>
              </a:effectLst>
              <a:highlight>
                <a:srgbClr val="FFFF00"/>
              </a:highlight>
            </a:endParaRPr>
          </a:p>
          <a:p>
            <a:pPr algn="ctr"/>
            <a:r>
              <a:rPr lang="pt-BR" sz="3200" dirty="0" err="1">
                <a:ln w="0"/>
                <a:solidFill>
                  <a:srgbClr val="565755"/>
                </a:solidFill>
                <a:effectLst>
                  <a:outerShdw blurRad="38100" dist="25400" dir="5400000" algn="ctr" rotWithShape="0">
                    <a:srgbClr val="6E747A">
                      <a:alpha val="43000"/>
                    </a:srgbClr>
                  </a:outerShdw>
                </a:effectLst>
                <a:highlight>
                  <a:srgbClr val="FFFF00"/>
                </a:highlight>
              </a:rPr>
              <a:t>Not</a:t>
            </a:r>
            <a:r>
              <a:rPr lang="pt-BR" sz="3200" dirty="0">
                <a:ln w="0"/>
                <a:solidFill>
                  <a:srgbClr val="565755"/>
                </a:solidFill>
                <a:effectLst>
                  <a:outerShdw blurRad="38100" dist="25400" dir="5400000" algn="ctr" rotWithShape="0">
                    <a:srgbClr val="6E747A">
                      <a:alpha val="43000"/>
                    </a:srgbClr>
                  </a:outerShdw>
                </a:effectLst>
                <a:highlight>
                  <a:srgbClr val="FFFF00"/>
                </a:highlight>
              </a:rPr>
              <a:t> </a:t>
            </a:r>
            <a:r>
              <a:rPr lang="pt-BR" sz="3200" dirty="0" err="1">
                <a:ln w="0"/>
                <a:solidFill>
                  <a:srgbClr val="565755"/>
                </a:solidFill>
                <a:effectLst>
                  <a:outerShdw blurRad="38100" dist="25400" dir="5400000" algn="ctr" rotWithShape="0">
                    <a:srgbClr val="6E747A">
                      <a:alpha val="43000"/>
                    </a:srgbClr>
                  </a:outerShdw>
                </a:effectLst>
                <a:highlight>
                  <a:srgbClr val="FFFF00"/>
                </a:highlight>
              </a:rPr>
              <a:t>every</a:t>
            </a:r>
            <a:r>
              <a:rPr lang="pt-BR" sz="3200" dirty="0">
                <a:ln w="0"/>
                <a:solidFill>
                  <a:srgbClr val="565755"/>
                </a:solidFill>
                <a:effectLst>
                  <a:outerShdw blurRad="38100" dist="25400" dir="5400000" algn="ctr" rotWithShape="0">
                    <a:srgbClr val="6E747A">
                      <a:alpha val="43000"/>
                    </a:srgbClr>
                  </a:outerShdw>
                </a:effectLst>
                <a:highlight>
                  <a:srgbClr val="FFFF00"/>
                </a:highlight>
              </a:rPr>
              <a:t> F3T3 </a:t>
            </a:r>
            <a:r>
              <a:rPr lang="pt-BR" sz="3200" dirty="0" err="1">
                <a:ln w="0"/>
                <a:solidFill>
                  <a:srgbClr val="565755"/>
                </a:solidFill>
                <a:effectLst>
                  <a:outerShdw blurRad="38100" dist="25400" dir="5400000" algn="ctr" rotWithShape="0">
                    <a:srgbClr val="6E747A">
                      <a:alpha val="43000"/>
                    </a:srgbClr>
                  </a:outerShdw>
                </a:effectLst>
                <a:highlight>
                  <a:srgbClr val="FFFF00"/>
                </a:highlight>
              </a:rPr>
              <a:t>is</a:t>
            </a:r>
            <a:r>
              <a:rPr lang="pt-BR" sz="3200" dirty="0">
                <a:ln w="0"/>
                <a:solidFill>
                  <a:srgbClr val="565755"/>
                </a:solidFill>
                <a:effectLst>
                  <a:outerShdw blurRad="38100" dist="25400" dir="5400000" algn="ctr" rotWithShape="0">
                    <a:srgbClr val="6E747A">
                      <a:alpha val="43000"/>
                    </a:srgbClr>
                  </a:outerShdw>
                </a:effectLst>
                <a:highlight>
                  <a:srgbClr val="FFFF00"/>
                </a:highlight>
              </a:rPr>
              <a:t> a F3T3_O!</a:t>
            </a:r>
          </a:p>
        </p:txBody>
      </p:sp>
    </p:spTree>
    <p:extLst>
      <p:ext uri="{BB962C8B-B14F-4D97-AF65-F5344CB8AC3E}">
        <p14:creationId xmlns:p14="http://schemas.microsoft.com/office/powerpoint/2010/main" val="388525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anim calcmode="lin" valueType="num">
                                      <p:cBhvr>
                                        <p:cTn id="8" dur="400" fill="hold"/>
                                        <p:tgtEl>
                                          <p:spTgt spid="5"/>
                                        </p:tgtEl>
                                        <p:attrNameLst>
                                          <p:attrName>ppt_x</p:attrName>
                                        </p:attrNameLst>
                                      </p:cBhvr>
                                      <p:tavLst>
                                        <p:tav tm="0">
                                          <p:val>
                                            <p:strVal val="#ppt_x"/>
                                          </p:val>
                                        </p:tav>
                                        <p:tav tm="100000">
                                          <p:val>
                                            <p:strVal val="#ppt_x"/>
                                          </p:val>
                                        </p:tav>
                                      </p:tavLst>
                                    </p:anim>
                                    <p:anim calcmode="lin" valueType="num">
                                      <p:cBhvr>
                                        <p:cTn id="9" dur="400" fill="hold"/>
                                        <p:tgtEl>
                                          <p:spTgt spid="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ADB2223-B85E-55F8-F40F-C218B1750FFD}"/>
              </a:ext>
            </a:extLst>
          </p:cNvPr>
          <p:cNvPicPr>
            <a:picLocks noChangeAspect="1"/>
          </p:cNvPicPr>
          <p:nvPr/>
        </p:nvPicPr>
        <p:blipFill>
          <a:blip r:embed="rId2"/>
          <a:stretch>
            <a:fillRect/>
          </a:stretch>
        </p:blipFill>
        <p:spPr>
          <a:xfrm>
            <a:off x="194734" y="193711"/>
            <a:ext cx="7772400" cy="2144110"/>
          </a:xfrm>
          <a:prstGeom prst="rect">
            <a:avLst/>
          </a:prstGeom>
        </p:spPr>
      </p:pic>
      <p:pic>
        <p:nvPicPr>
          <p:cNvPr id="5" name="Imagem 4">
            <a:extLst>
              <a:ext uri="{FF2B5EF4-FFF2-40B4-BE49-F238E27FC236}">
                <a16:creationId xmlns:a16="http://schemas.microsoft.com/office/drawing/2014/main" id="{21EC940B-E185-7488-1DEE-A0FFB7D51E45}"/>
              </a:ext>
            </a:extLst>
          </p:cNvPr>
          <p:cNvPicPr>
            <a:picLocks noChangeAspect="1"/>
          </p:cNvPicPr>
          <p:nvPr/>
        </p:nvPicPr>
        <p:blipFill>
          <a:blip r:embed="rId3"/>
          <a:stretch>
            <a:fillRect/>
          </a:stretch>
        </p:blipFill>
        <p:spPr>
          <a:xfrm>
            <a:off x="1380066" y="5345058"/>
            <a:ext cx="14266535" cy="4334568"/>
          </a:xfrm>
          <a:prstGeom prst="rect">
            <a:avLst/>
          </a:prstGeom>
        </p:spPr>
      </p:pic>
      <p:sp>
        <p:nvSpPr>
          <p:cNvPr id="6" name="Espaço Reservado para Texto 2">
            <a:extLst>
              <a:ext uri="{FF2B5EF4-FFF2-40B4-BE49-F238E27FC236}">
                <a16:creationId xmlns:a16="http://schemas.microsoft.com/office/drawing/2014/main" id="{21E29677-8498-F191-EBE6-1DB03A5B8313}"/>
              </a:ext>
            </a:extLst>
          </p:cNvPr>
          <p:cNvSpPr>
            <a:spLocks noGrp="1"/>
          </p:cNvSpPr>
          <p:nvPr>
            <p:ph type="body" sz="quarter" idx="10"/>
          </p:nvPr>
        </p:nvSpPr>
        <p:spPr>
          <a:xfrm>
            <a:off x="194734" y="2477721"/>
            <a:ext cx="17737666" cy="2345690"/>
          </a:xfrm>
        </p:spPr>
        <p:txBody>
          <a:bodyPr/>
          <a:lstStyle/>
          <a:p>
            <a:pPr marL="457200" indent="-457200">
              <a:lnSpc>
                <a:spcPct val="100000"/>
              </a:lnSpc>
              <a:buFont typeface="Arial" panose="020B0604020202020204" pitchFamily="34" charset="0"/>
              <a:buChar char="•"/>
            </a:pPr>
            <a:r>
              <a:rPr lang="en-US" sz="2400" dirty="0"/>
              <a:t>FGFR3-TACC3 fusions are seen in 3.1-11.7% of GBM cases with better survival.</a:t>
            </a:r>
          </a:p>
          <a:p>
            <a:pPr marL="457200" indent="-457200">
              <a:lnSpc>
                <a:spcPct val="100000"/>
              </a:lnSpc>
              <a:buFont typeface="Arial" panose="020B0604020202020204" pitchFamily="34" charset="0"/>
              <a:buChar char="•"/>
            </a:pPr>
            <a:r>
              <a:rPr lang="en-US" sz="2400" dirty="0">
                <a:highlight>
                  <a:srgbClr val="FFFF00"/>
                </a:highlight>
              </a:rPr>
              <a:t>From a cohort of 79 F3T3-positive GBMs, an outlier subgroup of 11 patients and an additional FGFR3-RABGAP1 fusion are reported in this study.</a:t>
            </a:r>
          </a:p>
          <a:p>
            <a:pPr marL="457200" indent="-457200">
              <a:lnSpc>
                <a:spcPct val="100000"/>
              </a:lnSpc>
              <a:buFont typeface="Arial" panose="020B0604020202020204" pitchFamily="34" charset="0"/>
              <a:buChar char="•"/>
            </a:pPr>
            <a:r>
              <a:rPr lang="en-US" sz="2400" dirty="0"/>
              <a:t>Samples were previously classified as GBM-</a:t>
            </a:r>
            <a:r>
              <a:rPr lang="en-US" sz="2400" dirty="0" err="1"/>
              <a:t>mes</a:t>
            </a:r>
            <a:r>
              <a:rPr lang="en-US" sz="2400" dirty="0"/>
              <a:t> (v11 DKFZ), and on v12 DKFZ top scores were seen on gangliogliomas</a:t>
            </a:r>
          </a:p>
          <a:p>
            <a:pPr marL="457200" indent="-457200">
              <a:lnSpc>
                <a:spcPct val="100000"/>
              </a:lnSpc>
              <a:buFont typeface="Arial" panose="020B0604020202020204" pitchFamily="34" charset="0"/>
              <a:buChar char="•"/>
            </a:pPr>
            <a:r>
              <a:rPr lang="en-US" sz="2400" dirty="0"/>
              <a:t>Many patients with oligo-like morphology and classical GBM morphology</a:t>
            </a:r>
          </a:p>
        </p:txBody>
      </p:sp>
    </p:spTree>
    <p:extLst>
      <p:ext uri="{BB962C8B-B14F-4D97-AF65-F5344CB8AC3E}">
        <p14:creationId xmlns:p14="http://schemas.microsoft.com/office/powerpoint/2010/main" val="1944589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76DFB7-7805-8963-551E-D04D6CF655BB}"/>
              </a:ext>
            </a:extLst>
          </p:cNvPr>
          <p:cNvSpPr>
            <a:spLocks noGrp="1"/>
          </p:cNvSpPr>
          <p:nvPr>
            <p:ph type="ctrTitle"/>
          </p:nvPr>
        </p:nvSpPr>
        <p:spPr/>
        <p:txBody>
          <a:bodyPr/>
          <a:lstStyle/>
          <a:p>
            <a:r>
              <a:rPr lang="pt-BR" dirty="0"/>
              <a:t>FGFR3-TACC3</a:t>
            </a:r>
          </a:p>
        </p:txBody>
      </p:sp>
      <p:pic>
        <p:nvPicPr>
          <p:cNvPr id="4" name="Imagem 3">
            <a:extLst>
              <a:ext uri="{FF2B5EF4-FFF2-40B4-BE49-F238E27FC236}">
                <a16:creationId xmlns:a16="http://schemas.microsoft.com/office/drawing/2014/main" id="{3370AAC9-C74B-4091-D64B-E28F27066EFE}"/>
              </a:ext>
            </a:extLst>
          </p:cNvPr>
          <p:cNvPicPr>
            <a:picLocks noChangeAspect="1"/>
          </p:cNvPicPr>
          <p:nvPr/>
        </p:nvPicPr>
        <p:blipFill>
          <a:blip r:embed="rId2"/>
          <a:stretch>
            <a:fillRect/>
          </a:stretch>
        </p:blipFill>
        <p:spPr>
          <a:xfrm>
            <a:off x="575186" y="4398772"/>
            <a:ext cx="6959600" cy="2463800"/>
          </a:xfrm>
          <a:prstGeom prst="rect">
            <a:avLst/>
          </a:prstGeom>
        </p:spPr>
      </p:pic>
      <p:pic>
        <p:nvPicPr>
          <p:cNvPr id="5" name="Imagem 4">
            <a:extLst>
              <a:ext uri="{FF2B5EF4-FFF2-40B4-BE49-F238E27FC236}">
                <a16:creationId xmlns:a16="http://schemas.microsoft.com/office/drawing/2014/main" id="{D02C66B1-B46A-AFF4-1A98-EDEEA1E64A73}"/>
              </a:ext>
            </a:extLst>
          </p:cNvPr>
          <p:cNvPicPr>
            <a:picLocks noChangeAspect="1"/>
          </p:cNvPicPr>
          <p:nvPr/>
        </p:nvPicPr>
        <p:blipFill>
          <a:blip r:embed="rId3"/>
          <a:stretch>
            <a:fillRect/>
          </a:stretch>
        </p:blipFill>
        <p:spPr>
          <a:xfrm>
            <a:off x="575186" y="7195690"/>
            <a:ext cx="7772400" cy="2223267"/>
          </a:xfrm>
          <a:prstGeom prst="rect">
            <a:avLst/>
          </a:prstGeom>
        </p:spPr>
      </p:pic>
      <p:pic>
        <p:nvPicPr>
          <p:cNvPr id="6" name="Imagem 5">
            <a:extLst>
              <a:ext uri="{FF2B5EF4-FFF2-40B4-BE49-F238E27FC236}">
                <a16:creationId xmlns:a16="http://schemas.microsoft.com/office/drawing/2014/main" id="{343EC074-F483-3240-9817-F4A22A1255A8}"/>
              </a:ext>
            </a:extLst>
          </p:cNvPr>
          <p:cNvPicPr>
            <a:picLocks noChangeAspect="1"/>
          </p:cNvPicPr>
          <p:nvPr/>
        </p:nvPicPr>
        <p:blipFill>
          <a:blip r:embed="rId4"/>
          <a:stretch>
            <a:fillRect/>
          </a:stretch>
        </p:blipFill>
        <p:spPr>
          <a:xfrm>
            <a:off x="7469892" y="4589272"/>
            <a:ext cx="2578100" cy="2273300"/>
          </a:xfrm>
          <a:prstGeom prst="rect">
            <a:avLst/>
          </a:prstGeom>
        </p:spPr>
      </p:pic>
      <p:pic>
        <p:nvPicPr>
          <p:cNvPr id="7" name="Imagem 6">
            <a:extLst>
              <a:ext uri="{FF2B5EF4-FFF2-40B4-BE49-F238E27FC236}">
                <a16:creationId xmlns:a16="http://schemas.microsoft.com/office/drawing/2014/main" id="{4E5BB701-A31A-1262-8BB9-5BD3987E01BF}"/>
              </a:ext>
            </a:extLst>
          </p:cNvPr>
          <p:cNvPicPr>
            <a:picLocks noChangeAspect="1"/>
          </p:cNvPicPr>
          <p:nvPr/>
        </p:nvPicPr>
        <p:blipFill>
          <a:blip r:embed="rId5"/>
          <a:stretch>
            <a:fillRect/>
          </a:stretch>
        </p:blipFill>
        <p:spPr>
          <a:xfrm>
            <a:off x="10185910" y="5366890"/>
            <a:ext cx="7772400" cy="4190030"/>
          </a:xfrm>
          <a:prstGeom prst="rect">
            <a:avLst/>
          </a:prstGeom>
        </p:spPr>
      </p:pic>
      <p:pic>
        <p:nvPicPr>
          <p:cNvPr id="9" name="Imagem 8" descr="Gráfico, Gráfico de dispersão&#10;&#10;Descrição gerada automaticamente">
            <a:extLst>
              <a:ext uri="{FF2B5EF4-FFF2-40B4-BE49-F238E27FC236}">
                <a16:creationId xmlns:a16="http://schemas.microsoft.com/office/drawing/2014/main" id="{3B500D43-2664-41AD-AD90-6CCA318401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49684" y="3945317"/>
            <a:ext cx="2499217" cy="2843146"/>
          </a:xfrm>
          <a:prstGeom prst="rect">
            <a:avLst/>
          </a:prstGeom>
        </p:spPr>
      </p:pic>
      <p:pic>
        <p:nvPicPr>
          <p:cNvPr id="10" name="Imagem 9">
            <a:extLst>
              <a:ext uri="{FF2B5EF4-FFF2-40B4-BE49-F238E27FC236}">
                <a16:creationId xmlns:a16="http://schemas.microsoft.com/office/drawing/2014/main" id="{55093FA5-94BD-F653-9687-C9B861DA2F7B}"/>
              </a:ext>
            </a:extLst>
          </p:cNvPr>
          <p:cNvPicPr>
            <a:picLocks noChangeAspect="1"/>
          </p:cNvPicPr>
          <p:nvPr/>
        </p:nvPicPr>
        <p:blipFill>
          <a:blip r:embed="rId7"/>
          <a:stretch>
            <a:fillRect/>
          </a:stretch>
        </p:blipFill>
        <p:spPr>
          <a:xfrm>
            <a:off x="575186" y="1840006"/>
            <a:ext cx="7772400" cy="1980041"/>
          </a:xfrm>
          <a:prstGeom prst="rect">
            <a:avLst/>
          </a:prstGeom>
        </p:spPr>
      </p:pic>
      <p:pic>
        <p:nvPicPr>
          <p:cNvPr id="11" name="Imagem 10">
            <a:extLst>
              <a:ext uri="{FF2B5EF4-FFF2-40B4-BE49-F238E27FC236}">
                <a16:creationId xmlns:a16="http://schemas.microsoft.com/office/drawing/2014/main" id="{71AA6433-829C-DB8C-2ABD-8599E7C9B100}"/>
              </a:ext>
            </a:extLst>
          </p:cNvPr>
          <p:cNvPicPr>
            <a:picLocks noChangeAspect="1"/>
          </p:cNvPicPr>
          <p:nvPr/>
        </p:nvPicPr>
        <p:blipFill>
          <a:blip r:embed="rId8"/>
          <a:stretch>
            <a:fillRect/>
          </a:stretch>
        </p:blipFill>
        <p:spPr>
          <a:xfrm>
            <a:off x="8758942" y="524177"/>
            <a:ext cx="5589226" cy="3250217"/>
          </a:xfrm>
          <a:prstGeom prst="rect">
            <a:avLst/>
          </a:prstGeom>
        </p:spPr>
      </p:pic>
      <p:sp>
        <p:nvSpPr>
          <p:cNvPr id="12" name="CaixaDeTexto 11">
            <a:extLst>
              <a:ext uri="{FF2B5EF4-FFF2-40B4-BE49-F238E27FC236}">
                <a16:creationId xmlns:a16="http://schemas.microsoft.com/office/drawing/2014/main" id="{ECA50F62-0BCD-1BCB-0006-85C138999EE1}"/>
              </a:ext>
            </a:extLst>
          </p:cNvPr>
          <p:cNvSpPr txBox="1"/>
          <p:nvPr/>
        </p:nvSpPr>
        <p:spPr>
          <a:xfrm>
            <a:off x="9144000" y="359003"/>
            <a:ext cx="4690532" cy="954103"/>
          </a:xfrm>
          <a:prstGeom prst="rect">
            <a:avLst/>
          </a:prstGeom>
          <a:solidFill>
            <a:srgbClr val="255B95"/>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algn="ctr"/>
            <a:r>
              <a:rPr lang="pt-BR" sz="2800" dirty="0">
                <a:solidFill>
                  <a:schemeClr val="bg1"/>
                </a:solidFill>
              </a:rPr>
              <a:t>CNV </a:t>
            </a:r>
            <a:r>
              <a:rPr lang="pt-BR" sz="2800" dirty="0" err="1">
                <a:solidFill>
                  <a:schemeClr val="bg1"/>
                </a:solidFill>
              </a:rPr>
              <a:t>map</a:t>
            </a:r>
            <a:r>
              <a:rPr lang="pt-BR" sz="2800" dirty="0">
                <a:solidFill>
                  <a:schemeClr val="bg1"/>
                </a:solidFill>
              </a:rPr>
              <a:t> </a:t>
            </a:r>
            <a:r>
              <a:rPr lang="pt-BR" sz="2800" dirty="0" err="1">
                <a:solidFill>
                  <a:schemeClr val="bg1"/>
                </a:solidFill>
              </a:rPr>
              <a:t>showing</a:t>
            </a:r>
            <a:r>
              <a:rPr lang="pt-BR" sz="2800" dirty="0">
                <a:solidFill>
                  <a:schemeClr val="bg1"/>
                </a:solidFill>
              </a:rPr>
              <a:t> +7-10 </a:t>
            </a:r>
            <a:r>
              <a:rPr lang="pt-BR" sz="2800" dirty="0" err="1">
                <a:solidFill>
                  <a:schemeClr val="bg1"/>
                </a:solidFill>
              </a:rPr>
              <a:t>and</a:t>
            </a:r>
            <a:r>
              <a:rPr lang="pt-BR" sz="2800" dirty="0">
                <a:solidFill>
                  <a:schemeClr val="bg1"/>
                </a:solidFill>
              </a:rPr>
              <a:t> </a:t>
            </a:r>
            <a:r>
              <a:rPr lang="pt-BR" sz="2800" dirty="0" err="1">
                <a:solidFill>
                  <a:schemeClr val="bg1"/>
                </a:solidFill>
              </a:rPr>
              <a:t>gains</a:t>
            </a:r>
            <a:r>
              <a:rPr lang="pt-BR" sz="2800" dirty="0">
                <a:solidFill>
                  <a:schemeClr val="bg1"/>
                </a:solidFill>
              </a:rPr>
              <a:t> </a:t>
            </a:r>
            <a:r>
              <a:rPr lang="pt-BR" sz="2800" dirty="0" err="1">
                <a:solidFill>
                  <a:schemeClr val="bg1"/>
                </a:solidFill>
              </a:rPr>
              <a:t>on</a:t>
            </a:r>
            <a:r>
              <a:rPr lang="pt-BR" sz="2800" dirty="0">
                <a:solidFill>
                  <a:schemeClr val="bg1"/>
                </a:solidFill>
              </a:rPr>
              <a:t> fgfr3-tacc3 </a:t>
            </a:r>
            <a:r>
              <a:rPr lang="pt-BR" sz="2800" dirty="0" err="1">
                <a:solidFill>
                  <a:schemeClr val="bg1"/>
                </a:solidFill>
              </a:rPr>
              <a:t>region</a:t>
            </a:r>
            <a:endParaRPr lang="pt-BR" sz="2800" dirty="0">
              <a:solidFill>
                <a:schemeClr val="bg1"/>
              </a:solidFill>
            </a:endParaRPr>
          </a:p>
        </p:txBody>
      </p:sp>
    </p:spTree>
    <p:extLst>
      <p:ext uri="{BB962C8B-B14F-4D97-AF65-F5344CB8AC3E}">
        <p14:creationId xmlns:p14="http://schemas.microsoft.com/office/powerpoint/2010/main" val="139627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72E905-C793-ED18-EA97-DDF8E32C795E}"/>
              </a:ext>
            </a:extLst>
          </p:cNvPr>
          <p:cNvSpPr>
            <a:spLocks noGrp="1"/>
          </p:cNvSpPr>
          <p:nvPr>
            <p:ph type="ctrTitle"/>
          </p:nvPr>
        </p:nvSpPr>
        <p:spPr/>
        <p:txBody>
          <a:bodyPr/>
          <a:lstStyle/>
          <a:p>
            <a:r>
              <a:rPr lang="en-US" sz="5400" dirty="0"/>
              <a:t>Meningiomas – a brand-new scenario</a:t>
            </a:r>
          </a:p>
        </p:txBody>
      </p:sp>
      <p:pic>
        <p:nvPicPr>
          <p:cNvPr id="10" name="Imagem 9">
            <a:extLst>
              <a:ext uri="{FF2B5EF4-FFF2-40B4-BE49-F238E27FC236}">
                <a16:creationId xmlns:a16="http://schemas.microsoft.com/office/drawing/2014/main" id="{5C708BDC-0282-4D02-7322-D9195CC66555}"/>
              </a:ext>
            </a:extLst>
          </p:cNvPr>
          <p:cNvPicPr>
            <a:picLocks noChangeAspect="1"/>
          </p:cNvPicPr>
          <p:nvPr/>
        </p:nvPicPr>
        <p:blipFill>
          <a:blip r:embed="rId2"/>
          <a:stretch>
            <a:fillRect/>
          </a:stretch>
        </p:blipFill>
        <p:spPr>
          <a:xfrm>
            <a:off x="575186" y="2538200"/>
            <a:ext cx="5734959" cy="3265392"/>
          </a:xfrm>
          <a:prstGeom prst="rect">
            <a:avLst/>
          </a:prstGeom>
        </p:spPr>
      </p:pic>
      <p:pic>
        <p:nvPicPr>
          <p:cNvPr id="11" name="Imagem 10">
            <a:extLst>
              <a:ext uri="{FF2B5EF4-FFF2-40B4-BE49-F238E27FC236}">
                <a16:creationId xmlns:a16="http://schemas.microsoft.com/office/drawing/2014/main" id="{1B5F128C-F869-BDF4-8E4F-0D6F7DF0253F}"/>
              </a:ext>
            </a:extLst>
          </p:cNvPr>
          <p:cNvPicPr>
            <a:picLocks noChangeAspect="1"/>
          </p:cNvPicPr>
          <p:nvPr/>
        </p:nvPicPr>
        <p:blipFill>
          <a:blip r:embed="rId3"/>
          <a:stretch>
            <a:fillRect/>
          </a:stretch>
        </p:blipFill>
        <p:spPr>
          <a:xfrm>
            <a:off x="575186" y="6116104"/>
            <a:ext cx="5646700" cy="3129496"/>
          </a:xfrm>
          <a:prstGeom prst="rect">
            <a:avLst/>
          </a:prstGeom>
        </p:spPr>
      </p:pic>
      <p:pic>
        <p:nvPicPr>
          <p:cNvPr id="12" name="Imagem 11">
            <a:extLst>
              <a:ext uri="{FF2B5EF4-FFF2-40B4-BE49-F238E27FC236}">
                <a16:creationId xmlns:a16="http://schemas.microsoft.com/office/drawing/2014/main" id="{62BEE220-8C25-3352-8C4C-E70ECEDEC022}"/>
              </a:ext>
            </a:extLst>
          </p:cNvPr>
          <p:cNvPicPr>
            <a:picLocks noChangeAspect="1"/>
          </p:cNvPicPr>
          <p:nvPr/>
        </p:nvPicPr>
        <p:blipFill>
          <a:blip r:embed="rId4"/>
          <a:stretch>
            <a:fillRect/>
          </a:stretch>
        </p:blipFill>
        <p:spPr>
          <a:xfrm>
            <a:off x="6561520" y="2538200"/>
            <a:ext cx="4728247" cy="2889231"/>
          </a:xfrm>
          <a:prstGeom prst="rect">
            <a:avLst/>
          </a:prstGeom>
        </p:spPr>
      </p:pic>
      <p:pic>
        <p:nvPicPr>
          <p:cNvPr id="13" name="Imagem 12">
            <a:extLst>
              <a:ext uri="{FF2B5EF4-FFF2-40B4-BE49-F238E27FC236}">
                <a16:creationId xmlns:a16="http://schemas.microsoft.com/office/drawing/2014/main" id="{46F77C27-2F86-FF7C-EF71-97096CE127C1}"/>
              </a:ext>
            </a:extLst>
          </p:cNvPr>
          <p:cNvPicPr>
            <a:picLocks noChangeAspect="1"/>
          </p:cNvPicPr>
          <p:nvPr/>
        </p:nvPicPr>
        <p:blipFill>
          <a:blip r:embed="rId5"/>
          <a:stretch>
            <a:fillRect/>
          </a:stretch>
        </p:blipFill>
        <p:spPr>
          <a:xfrm>
            <a:off x="11541142" y="2563898"/>
            <a:ext cx="6569917" cy="2863533"/>
          </a:xfrm>
          <a:prstGeom prst="rect">
            <a:avLst/>
          </a:prstGeom>
        </p:spPr>
      </p:pic>
      <p:pic>
        <p:nvPicPr>
          <p:cNvPr id="14" name="Imagem 13">
            <a:extLst>
              <a:ext uri="{FF2B5EF4-FFF2-40B4-BE49-F238E27FC236}">
                <a16:creationId xmlns:a16="http://schemas.microsoft.com/office/drawing/2014/main" id="{CC246037-AE95-542B-95EA-4F0E5D3825EA}"/>
              </a:ext>
            </a:extLst>
          </p:cNvPr>
          <p:cNvPicPr>
            <a:picLocks noChangeAspect="1"/>
          </p:cNvPicPr>
          <p:nvPr/>
        </p:nvPicPr>
        <p:blipFill>
          <a:blip r:embed="rId6"/>
          <a:stretch>
            <a:fillRect/>
          </a:stretch>
        </p:blipFill>
        <p:spPr>
          <a:xfrm>
            <a:off x="6561520" y="5922433"/>
            <a:ext cx="4502419" cy="4231887"/>
          </a:xfrm>
          <a:prstGeom prst="rect">
            <a:avLst/>
          </a:prstGeom>
        </p:spPr>
      </p:pic>
    </p:spTree>
    <p:extLst>
      <p:ext uri="{BB962C8B-B14F-4D97-AF65-F5344CB8AC3E}">
        <p14:creationId xmlns:p14="http://schemas.microsoft.com/office/powerpoint/2010/main" val="3307947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74D01E-DD91-5A72-A5CE-21832D487D3E}"/>
              </a:ext>
            </a:extLst>
          </p:cNvPr>
          <p:cNvSpPr>
            <a:spLocks noGrp="1"/>
          </p:cNvSpPr>
          <p:nvPr>
            <p:ph type="ctrTitle"/>
          </p:nvPr>
        </p:nvSpPr>
        <p:spPr>
          <a:xfrm>
            <a:off x="486425" y="542465"/>
            <a:ext cx="12241161" cy="1216131"/>
          </a:xfrm>
        </p:spPr>
        <p:txBody>
          <a:bodyPr/>
          <a:lstStyle/>
          <a:p>
            <a:r>
              <a:rPr lang="pt-BR" dirty="0"/>
              <a:t>Meningiomas are still </a:t>
            </a:r>
            <a:r>
              <a:rPr lang="pt-BR" dirty="0" err="1"/>
              <a:t>challenging</a:t>
            </a:r>
            <a:endParaRPr lang="pt-BR" dirty="0"/>
          </a:p>
        </p:txBody>
      </p:sp>
      <p:sp>
        <p:nvSpPr>
          <p:cNvPr id="3" name="Espaço Reservado para Texto 2">
            <a:extLst>
              <a:ext uri="{FF2B5EF4-FFF2-40B4-BE49-F238E27FC236}">
                <a16:creationId xmlns:a16="http://schemas.microsoft.com/office/drawing/2014/main" id="{6C5157C3-FA56-9E02-19E9-F53D4C5A859B}"/>
              </a:ext>
            </a:extLst>
          </p:cNvPr>
          <p:cNvSpPr>
            <a:spLocks noGrp="1"/>
          </p:cNvSpPr>
          <p:nvPr>
            <p:ph type="body" sz="quarter" idx="10"/>
          </p:nvPr>
        </p:nvSpPr>
        <p:spPr>
          <a:xfrm>
            <a:off x="575186" y="2217507"/>
            <a:ext cx="8324850" cy="4640496"/>
          </a:xfrm>
        </p:spPr>
        <p:txBody>
          <a:bodyPr/>
          <a:lstStyle/>
          <a:p>
            <a:r>
              <a:rPr lang="pt-BR" sz="2800" dirty="0"/>
              <a:t>46 </a:t>
            </a:r>
            <a:r>
              <a:rPr lang="pt-BR" sz="2800" dirty="0" err="1"/>
              <a:t>yo</a:t>
            </a:r>
            <a:r>
              <a:rPr lang="pt-BR" sz="2800" dirty="0"/>
              <a:t>-male</a:t>
            </a:r>
          </a:p>
          <a:p>
            <a:r>
              <a:rPr lang="pt-BR" sz="2800" dirty="0"/>
              <a:t>ALL </a:t>
            </a:r>
            <a:r>
              <a:rPr lang="pt-BR" sz="2800" dirty="0" err="1"/>
              <a:t>at</a:t>
            </a:r>
            <a:r>
              <a:rPr lang="pt-BR" sz="2800" dirty="0"/>
              <a:t> </a:t>
            </a:r>
            <a:r>
              <a:rPr lang="pt-BR" sz="2800" dirty="0" err="1"/>
              <a:t>the</a:t>
            </a:r>
            <a:r>
              <a:rPr lang="pt-BR" sz="2800" dirty="0"/>
              <a:t> age </a:t>
            </a:r>
            <a:r>
              <a:rPr lang="pt-BR" sz="2800" dirty="0" err="1"/>
              <a:t>of</a:t>
            </a:r>
            <a:r>
              <a:rPr lang="pt-BR" sz="2800" dirty="0"/>
              <a:t> 10 (RT in 1988 – INCA RJ)</a:t>
            </a:r>
          </a:p>
          <a:p>
            <a:r>
              <a:rPr lang="pt-BR" sz="2800" dirty="0"/>
              <a:t>A </a:t>
            </a:r>
            <a:r>
              <a:rPr lang="pt-BR" sz="2800" dirty="0" err="1"/>
              <a:t>right</a:t>
            </a:r>
            <a:r>
              <a:rPr lang="pt-BR" sz="2800" dirty="0"/>
              <a:t> frontal 7cm meningiomas </a:t>
            </a:r>
            <a:r>
              <a:rPr lang="pt-BR" sz="2800" dirty="0" err="1"/>
              <a:t>was</a:t>
            </a:r>
            <a:r>
              <a:rPr lang="pt-BR" sz="2800" dirty="0"/>
              <a:t> </a:t>
            </a:r>
            <a:r>
              <a:rPr lang="pt-BR" sz="2800" dirty="0" err="1"/>
              <a:t>diagnosed</a:t>
            </a:r>
            <a:r>
              <a:rPr lang="pt-BR" sz="2800" dirty="0"/>
              <a:t> </a:t>
            </a:r>
            <a:r>
              <a:rPr lang="pt-BR" sz="2800" dirty="0" err="1"/>
              <a:t>at</a:t>
            </a:r>
            <a:r>
              <a:rPr lang="pt-BR" sz="2800" dirty="0"/>
              <a:t> </a:t>
            </a:r>
            <a:r>
              <a:rPr lang="pt-BR" sz="2800" dirty="0" err="1"/>
              <a:t>the</a:t>
            </a:r>
            <a:r>
              <a:rPr lang="pt-BR" sz="2800" dirty="0"/>
              <a:t> age </a:t>
            </a:r>
            <a:r>
              <a:rPr lang="pt-BR" sz="2800" dirty="0" err="1"/>
              <a:t>of</a:t>
            </a:r>
            <a:r>
              <a:rPr lang="pt-BR" sz="2800" dirty="0"/>
              <a:t> 39 (2017)</a:t>
            </a:r>
          </a:p>
          <a:p>
            <a:r>
              <a:rPr lang="pt-BR" sz="2800" dirty="0"/>
              <a:t>2018 – SSS </a:t>
            </a:r>
            <a:r>
              <a:rPr lang="pt-BR" sz="2800" dirty="0" err="1"/>
              <a:t>invasion</a:t>
            </a:r>
            <a:r>
              <a:rPr lang="pt-BR" sz="2800" dirty="0"/>
              <a:t>, </a:t>
            </a:r>
            <a:r>
              <a:rPr lang="pt-BR" sz="2800" dirty="0" err="1"/>
              <a:t>reoperated</a:t>
            </a:r>
            <a:endParaRPr lang="pt-BR" sz="2800" dirty="0"/>
          </a:p>
          <a:p>
            <a:r>
              <a:rPr lang="pt-BR" sz="2800" dirty="0"/>
              <a:t>2019, 2021 </a:t>
            </a:r>
            <a:r>
              <a:rPr lang="pt-BR" sz="2800" dirty="0" err="1"/>
              <a:t>and</a:t>
            </a:r>
            <a:r>
              <a:rPr lang="pt-BR" sz="2800" dirty="0"/>
              <a:t> 2022 – </a:t>
            </a:r>
            <a:r>
              <a:rPr lang="pt-BR" sz="2800" dirty="0" err="1"/>
              <a:t>reoperated</a:t>
            </a:r>
            <a:r>
              <a:rPr lang="pt-BR" sz="2800" dirty="0"/>
              <a:t> (local </a:t>
            </a:r>
            <a:r>
              <a:rPr lang="pt-BR" sz="2800" dirty="0" err="1"/>
              <a:t>progression</a:t>
            </a:r>
            <a:r>
              <a:rPr lang="pt-BR" sz="2800" dirty="0"/>
              <a:t>)</a:t>
            </a:r>
          </a:p>
        </p:txBody>
      </p:sp>
      <p:pic>
        <p:nvPicPr>
          <p:cNvPr id="4" name="Imagem 3">
            <a:extLst>
              <a:ext uri="{FF2B5EF4-FFF2-40B4-BE49-F238E27FC236}">
                <a16:creationId xmlns:a16="http://schemas.microsoft.com/office/drawing/2014/main" id="{C421A702-E886-DBDD-7414-196F05D6DB96}"/>
              </a:ext>
            </a:extLst>
          </p:cNvPr>
          <p:cNvPicPr>
            <a:picLocks noChangeAspect="1"/>
          </p:cNvPicPr>
          <p:nvPr/>
        </p:nvPicPr>
        <p:blipFill>
          <a:blip r:embed="rId2"/>
          <a:stretch>
            <a:fillRect/>
          </a:stretch>
        </p:blipFill>
        <p:spPr>
          <a:xfrm>
            <a:off x="11426314" y="5516035"/>
            <a:ext cx="3661286" cy="4541208"/>
          </a:xfrm>
          <a:prstGeom prst="rect">
            <a:avLst/>
          </a:prstGeom>
        </p:spPr>
      </p:pic>
      <p:sp>
        <p:nvSpPr>
          <p:cNvPr id="5" name="Espaço Reservado para Texto 2">
            <a:extLst>
              <a:ext uri="{FF2B5EF4-FFF2-40B4-BE49-F238E27FC236}">
                <a16:creationId xmlns:a16="http://schemas.microsoft.com/office/drawing/2014/main" id="{9E690ADB-D093-9033-784A-191C97A85DD5}"/>
              </a:ext>
            </a:extLst>
          </p:cNvPr>
          <p:cNvSpPr txBox="1">
            <a:spLocks/>
          </p:cNvSpPr>
          <p:nvPr/>
        </p:nvSpPr>
        <p:spPr>
          <a:xfrm>
            <a:off x="9515986" y="2251372"/>
            <a:ext cx="8324850" cy="4640496"/>
          </a:xfrm>
          <a:prstGeom prst="rect">
            <a:avLst/>
          </a:prstGeom>
        </p:spPr>
        <p:txBody>
          <a:bodyPr/>
          <a:lstStyle>
            <a:lvl1pPr marL="0" indent="0" algn="l" defTabSz="1371600" rtl="0" eaLnBrk="1" latinLnBrk="0" hangingPunct="1">
              <a:lnSpc>
                <a:spcPts val="3600"/>
              </a:lnSpc>
              <a:spcBef>
                <a:spcPts val="2400"/>
              </a:spcBef>
              <a:buFont typeface="Arial" panose="020B0604020202020204" pitchFamily="34" charset="0"/>
              <a:buNone/>
              <a:defRPr sz="3000" kern="1200">
                <a:solidFill>
                  <a:srgbClr val="565755"/>
                </a:solidFill>
                <a:latin typeface="+mn-lt"/>
                <a:ea typeface="+mn-ea"/>
                <a:cs typeface="+mn-cs"/>
              </a:defRPr>
            </a:lvl1pPr>
            <a:lvl2pPr marL="685800" indent="0" algn="ctr" defTabSz="1371600" rtl="0" eaLnBrk="1" latinLnBrk="0" hangingPunct="1">
              <a:lnSpc>
                <a:spcPct val="90000"/>
              </a:lnSpc>
              <a:spcBef>
                <a:spcPts val="750"/>
              </a:spcBef>
              <a:buFont typeface="Arial" panose="020B0604020202020204" pitchFamily="34" charset="0"/>
              <a:buNone/>
              <a:defRPr sz="3600" kern="1200">
                <a:solidFill>
                  <a:schemeClr val="bg1"/>
                </a:solidFill>
                <a:latin typeface="+mn-lt"/>
                <a:ea typeface="+mn-ea"/>
                <a:cs typeface="+mn-cs"/>
              </a:defRPr>
            </a:lvl2pPr>
            <a:lvl3pPr marL="1371600" indent="0" algn="ctr" defTabSz="1371600" rtl="0" eaLnBrk="1" latinLnBrk="0" hangingPunct="1">
              <a:lnSpc>
                <a:spcPct val="90000"/>
              </a:lnSpc>
              <a:spcBef>
                <a:spcPts val="750"/>
              </a:spcBef>
              <a:buFont typeface="Arial" panose="020B0604020202020204" pitchFamily="34" charset="0"/>
              <a:buNone/>
              <a:defRPr sz="3000" kern="1200">
                <a:solidFill>
                  <a:schemeClr val="bg1"/>
                </a:solidFill>
                <a:latin typeface="+mn-lt"/>
                <a:ea typeface="+mn-ea"/>
                <a:cs typeface="+mn-cs"/>
              </a:defRPr>
            </a:lvl3pPr>
            <a:lvl4pPr marL="2057400" indent="0" algn="ctr" defTabSz="1371600" rtl="0" eaLnBrk="1" latinLnBrk="0" hangingPunct="1">
              <a:lnSpc>
                <a:spcPct val="90000"/>
              </a:lnSpc>
              <a:spcBef>
                <a:spcPts val="750"/>
              </a:spcBef>
              <a:buFont typeface="Arial" panose="020B0604020202020204" pitchFamily="34" charset="0"/>
              <a:buNone/>
              <a:defRPr sz="2700" kern="1200">
                <a:solidFill>
                  <a:schemeClr val="bg1"/>
                </a:solidFill>
                <a:latin typeface="+mn-lt"/>
                <a:ea typeface="+mn-ea"/>
                <a:cs typeface="+mn-cs"/>
              </a:defRPr>
            </a:lvl4pPr>
            <a:lvl5pPr marL="2743200" indent="0" algn="ctr" defTabSz="1371600" rtl="0" eaLnBrk="1" latinLnBrk="0" hangingPunct="1">
              <a:lnSpc>
                <a:spcPct val="90000"/>
              </a:lnSpc>
              <a:spcBef>
                <a:spcPts val="750"/>
              </a:spcBef>
              <a:buFont typeface="Arial" panose="020B0604020202020204" pitchFamily="34" charset="0"/>
              <a:buNone/>
              <a:defRPr sz="2700" kern="1200">
                <a:solidFill>
                  <a:schemeClr val="bg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pt-BR" dirty="0"/>
              <a:t>43 </a:t>
            </a:r>
            <a:r>
              <a:rPr lang="pt-BR" dirty="0" err="1"/>
              <a:t>yo-female</a:t>
            </a:r>
            <a:endParaRPr lang="pt-BR" dirty="0"/>
          </a:p>
          <a:p>
            <a:r>
              <a:rPr lang="pt-BR" dirty="0"/>
              <a:t>NHL in 2005 – </a:t>
            </a:r>
            <a:r>
              <a:rPr lang="pt-BR" dirty="0" err="1"/>
              <a:t>head</a:t>
            </a:r>
            <a:r>
              <a:rPr lang="pt-BR" dirty="0"/>
              <a:t> </a:t>
            </a:r>
            <a:r>
              <a:rPr lang="pt-BR" dirty="0" err="1"/>
              <a:t>and</a:t>
            </a:r>
            <a:r>
              <a:rPr lang="pt-BR" dirty="0"/>
              <a:t> </a:t>
            </a:r>
            <a:r>
              <a:rPr lang="pt-BR" dirty="0" err="1"/>
              <a:t>neck</a:t>
            </a:r>
            <a:r>
              <a:rPr lang="pt-BR" dirty="0"/>
              <a:t> RT</a:t>
            </a:r>
          </a:p>
          <a:p>
            <a:r>
              <a:rPr lang="pt-BR" dirty="0"/>
              <a:t>2023 </a:t>
            </a:r>
            <a:r>
              <a:rPr lang="pt-BR" dirty="0" err="1"/>
              <a:t>presented</a:t>
            </a:r>
            <a:r>
              <a:rPr lang="pt-BR" dirty="0"/>
              <a:t> </a:t>
            </a:r>
            <a:r>
              <a:rPr lang="pt-BR" dirty="0" err="1"/>
              <a:t>with</a:t>
            </a:r>
            <a:r>
              <a:rPr lang="pt-BR" dirty="0"/>
              <a:t> </a:t>
            </a:r>
            <a:r>
              <a:rPr lang="pt-BR" dirty="0" err="1"/>
              <a:t>secondary</a:t>
            </a:r>
            <a:r>
              <a:rPr lang="pt-BR" dirty="0"/>
              <a:t> </a:t>
            </a:r>
            <a:r>
              <a:rPr lang="pt-BR" dirty="0" err="1"/>
              <a:t>headaches</a:t>
            </a:r>
            <a:endParaRPr lang="pt-BR" dirty="0"/>
          </a:p>
          <a:p>
            <a:r>
              <a:rPr lang="pt-BR" dirty="0"/>
              <a:t>A </a:t>
            </a:r>
            <a:r>
              <a:rPr lang="pt-BR" dirty="0" err="1"/>
              <a:t>left</a:t>
            </a:r>
            <a:r>
              <a:rPr lang="pt-BR" dirty="0"/>
              <a:t> frontal meningiomas </a:t>
            </a:r>
            <a:r>
              <a:rPr lang="pt-BR" dirty="0" err="1"/>
              <a:t>was</a:t>
            </a:r>
            <a:r>
              <a:rPr lang="pt-BR" dirty="0"/>
              <a:t> </a:t>
            </a:r>
            <a:r>
              <a:rPr lang="pt-BR" dirty="0" err="1"/>
              <a:t>disclosed</a:t>
            </a:r>
            <a:r>
              <a:rPr lang="pt-BR" dirty="0"/>
              <a:t> </a:t>
            </a:r>
            <a:r>
              <a:rPr lang="pt-BR" dirty="0" err="1"/>
              <a:t>after</a:t>
            </a:r>
            <a:r>
              <a:rPr lang="pt-BR" dirty="0"/>
              <a:t> MRI</a:t>
            </a:r>
          </a:p>
        </p:txBody>
      </p:sp>
      <p:pic>
        <p:nvPicPr>
          <p:cNvPr id="6" name="Imagem 5">
            <a:extLst>
              <a:ext uri="{FF2B5EF4-FFF2-40B4-BE49-F238E27FC236}">
                <a16:creationId xmlns:a16="http://schemas.microsoft.com/office/drawing/2014/main" id="{9F3B8413-BE8F-D28B-053F-95642B3CBC61}"/>
              </a:ext>
            </a:extLst>
          </p:cNvPr>
          <p:cNvPicPr>
            <a:picLocks noChangeAspect="1"/>
          </p:cNvPicPr>
          <p:nvPr/>
        </p:nvPicPr>
        <p:blipFill>
          <a:blip r:embed="rId3"/>
          <a:stretch>
            <a:fillRect/>
          </a:stretch>
        </p:blipFill>
        <p:spPr>
          <a:xfrm>
            <a:off x="2790392" y="6451601"/>
            <a:ext cx="3251278" cy="3733800"/>
          </a:xfrm>
          <a:prstGeom prst="rect">
            <a:avLst/>
          </a:prstGeom>
        </p:spPr>
      </p:pic>
    </p:spTree>
    <p:extLst>
      <p:ext uri="{BB962C8B-B14F-4D97-AF65-F5344CB8AC3E}">
        <p14:creationId xmlns:p14="http://schemas.microsoft.com/office/powerpoint/2010/main" val="2029054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Menina de vestido rosa&#10;&#10;Descrição gerada automaticamente com confiança média">
            <a:extLst>
              <a:ext uri="{FF2B5EF4-FFF2-40B4-BE49-F238E27FC236}">
                <a16:creationId xmlns:a16="http://schemas.microsoft.com/office/drawing/2014/main" id="{7ED884CC-D3C0-6B05-B050-D9580133EC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402" y="1991218"/>
            <a:ext cx="12250855" cy="7430014"/>
          </a:xfrm>
          <a:prstGeom prst="rect">
            <a:avLst/>
          </a:prstGeom>
        </p:spPr>
      </p:pic>
      <p:pic>
        <p:nvPicPr>
          <p:cNvPr id="5" name="Imagem 4" descr="Uma imagem contendo rosa, tapete, verde, roxo&#10;&#10;Descrição gerada automaticamente">
            <a:extLst>
              <a:ext uri="{FF2B5EF4-FFF2-40B4-BE49-F238E27FC236}">
                <a16:creationId xmlns:a16="http://schemas.microsoft.com/office/drawing/2014/main" id="{F677F7CC-909F-0161-A927-D0135500397B}"/>
              </a:ext>
            </a:extLst>
          </p:cNvPr>
          <p:cNvPicPr>
            <a:picLocks noChangeAspect="1"/>
          </p:cNvPicPr>
          <p:nvPr/>
        </p:nvPicPr>
        <p:blipFill rotWithShape="1">
          <a:blip r:embed="rId3">
            <a:extLst>
              <a:ext uri="{28A0092B-C50C-407E-A947-70E740481C1C}">
                <a14:useLocalDpi xmlns:a14="http://schemas.microsoft.com/office/drawing/2010/main" val="0"/>
              </a:ext>
            </a:extLst>
          </a:blip>
          <a:srcRect l="27219"/>
          <a:stretch/>
        </p:blipFill>
        <p:spPr>
          <a:xfrm>
            <a:off x="191385" y="1991220"/>
            <a:ext cx="8838986" cy="7430012"/>
          </a:xfrm>
          <a:prstGeom prst="rect">
            <a:avLst/>
          </a:prstGeom>
        </p:spPr>
      </p:pic>
    </p:spTree>
    <p:extLst>
      <p:ext uri="{BB962C8B-B14F-4D97-AF65-F5344CB8AC3E}">
        <p14:creationId xmlns:p14="http://schemas.microsoft.com/office/powerpoint/2010/main" val="3332967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D95915-0347-091A-9F8C-037A5E5DADA1}"/>
              </a:ext>
            </a:extLst>
          </p:cNvPr>
          <p:cNvSpPr>
            <a:spLocks noGrp="1"/>
          </p:cNvSpPr>
          <p:nvPr>
            <p:ph type="ctrTitle"/>
          </p:nvPr>
        </p:nvSpPr>
        <p:spPr/>
        <p:txBody>
          <a:bodyPr/>
          <a:lstStyle/>
          <a:p>
            <a:r>
              <a:rPr lang="pt-BR" dirty="0"/>
              <a:t>MOLECULAR EVALUATION</a:t>
            </a:r>
          </a:p>
        </p:txBody>
      </p:sp>
      <p:pic>
        <p:nvPicPr>
          <p:cNvPr id="6" name="Imagem 5">
            <a:extLst>
              <a:ext uri="{FF2B5EF4-FFF2-40B4-BE49-F238E27FC236}">
                <a16:creationId xmlns:a16="http://schemas.microsoft.com/office/drawing/2014/main" id="{516C78DC-09B1-2E8D-1915-54965B6B20FA}"/>
              </a:ext>
            </a:extLst>
          </p:cNvPr>
          <p:cNvPicPr>
            <a:picLocks noChangeAspect="1"/>
          </p:cNvPicPr>
          <p:nvPr/>
        </p:nvPicPr>
        <p:blipFill>
          <a:blip r:embed="rId2"/>
          <a:stretch>
            <a:fillRect/>
          </a:stretch>
        </p:blipFill>
        <p:spPr>
          <a:xfrm>
            <a:off x="575186" y="2682422"/>
            <a:ext cx="7504108" cy="2098825"/>
          </a:xfrm>
          <a:prstGeom prst="rect">
            <a:avLst/>
          </a:prstGeom>
        </p:spPr>
      </p:pic>
      <p:sp>
        <p:nvSpPr>
          <p:cNvPr id="9" name="CaixaDeTexto 8">
            <a:extLst>
              <a:ext uri="{FF2B5EF4-FFF2-40B4-BE49-F238E27FC236}">
                <a16:creationId xmlns:a16="http://schemas.microsoft.com/office/drawing/2014/main" id="{93A2E1DA-F17D-B575-2702-B248EAC7DD2E}"/>
              </a:ext>
            </a:extLst>
          </p:cNvPr>
          <p:cNvSpPr txBox="1"/>
          <p:nvPr/>
        </p:nvSpPr>
        <p:spPr>
          <a:xfrm>
            <a:off x="10954734" y="2684260"/>
            <a:ext cx="4020137"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65755"/>
                </a:solidFill>
                <a:effectLst/>
                <a:uFillTx/>
                <a:latin typeface="Calibri"/>
                <a:ea typeface="Calibri"/>
                <a:cs typeface="Calibri"/>
                <a:sym typeface="Calibri"/>
              </a:rPr>
              <a:t>NGS </a:t>
            </a:r>
            <a:r>
              <a:rPr kumimoji="0" lang="en-US" sz="2800" b="0" i="0" u="none" strike="noStrike" cap="none" spc="0" normalizeH="0" baseline="0" dirty="0" err="1">
                <a:ln>
                  <a:noFill/>
                </a:ln>
                <a:solidFill>
                  <a:srgbClr val="565755"/>
                </a:solidFill>
                <a:effectLst/>
                <a:uFillTx/>
                <a:latin typeface="Calibri"/>
                <a:ea typeface="Calibri"/>
                <a:cs typeface="Calibri"/>
                <a:sym typeface="Calibri"/>
              </a:rPr>
              <a:t>pannel</a:t>
            </a:r>
            <a:r>
              <a:rPr kumimoji="0" lang="en-US" sz="2800" b="0" i="0" u="none" strike="noStrike" cap="none" spc="0" normalizeH="0" baseline="0" dirty="0">
                <a:ln>
                  <a:noFill/>
                </a:ln>
                <a:solidFill>
                  <a:srgbClr val="565755"/>
                </a:solidFill>
                <a:effectLst/>
                <a:uFillTx/>
                <a:latin typeface="Calibri"/>
                <a:ea typeface="Calibri"/>
                <a:cs typeface="Calibri"/>
                <a:sym typeface="Calibri"/>
              </a:rPr>
              <a:t> not performed</a:t>
            </a:r>
          </a:p>
        </p:txBody>
      </p:sp>
      <p:pic>
        <p:nvPicPr>
          <p:cNvPr id="10" name="Imagem 9" descr="Uma imagem contendo Interface gráfica do usuário&#10;&#10;Descrição gerada automaticamente">
            <a:extLst>
              <a:ext uri="{FF2B5EF4-FFF2-40B4-BE49-F238E27FC236}">
                <a16:creationId xmlns:a16="http://schemas.microsoft.com/office/drawing/2014/main" id="{A77A2E38-2C99-1C32-B65C-C3471620C99D}"/>
              </a:ext>
            </a:extLst>
          </p:cNvPr>
          <p:cNvPicPr>
            <a:picLocks noChangeAspect="1"/>
          </p:cNvPicPr>
          <p:nvPr/>
        </p:nvPicPr>
        <p:blipFill>
          <a:blip r:embed="rId3"/>
          <a:stretch>
            <a:fillRect/>
          </a:stretch>
        </p:blipFill>
        <p:spPr>
          <a:xfrm>
            <a:off x="575186" y="4960269"/>
            <a:ext cx="5532023" cy="1402349"/>
          </a:xfrm>
          <a:prstGeom prst="rect">
            <a:avLst/>
          </a:prstGeom>
        </p:spPr>
      </p:pic>
      <p:pic>
        <p:nvPicPr>
          <p:cNvPr id="11" name="Imagem 10" descr="Gráfico&#10;&#10;Descrição gerada automaticamente">
            <a:extLst>
              <a:ext uri="{FF2B5EF4-FFF2-40B4-BE49-F238E27FC236}">
                <a16:creationId xmlns:a16="http://schemas.microsoft.com/office/drawing/2014/main" id="{D0E5CAE1-41ED-3F39-8612-40127D4883DC}"/>
              </a:ext>
            </a:extLst>
          </p:cNvPr>
          <p:cNvPicPr>
            <a:picLocks noChangeAspect="1"/>
          </p:cNvPicPr>
          <p:nvPr/>
        </p:nvPicPr>
        <p:blipFill>
          <a:blip r:embed="rId4"/>
          <a:stretch>
            <a:fillRect/>
          </a:stretch>
        </p:blipFill>
        <p:spPr>
          <a:xfrm>
            <a:off x="575186" y="6601708"/>
            <a:ext cx="4869145" cy="2802136"/>
          </a:xfrm>
          <a:prstGeom prst="rect">
            <a:avLst/>
          </a:prstGeom>
        </p:spPr>
      </p:pic>
      <p:pic>
        <p:nvPicPr>
          <p:cNvPr id="12" name="Imagem 11" descr="Interface gráfica do usuário&#10;&#10;Descrição gerada automaticamente">
            <a:extLst>
              <a:ext uri="{FF2B5EF4-FFF2-40B4-BE49-F238E27FC236}">
                <a16:creationId xmlns:a16="http://schemas.microsoft.com/office/drawing/2014/main" id="{AE429254-61D4-97A0-2DB1-C0E42DA7B8D8}"/>
              </a:ext>
            </a:extLst>
          </p:cNvPr>
          <p:cNvPicPr>
            <a:picLocks noChangeAspect="1"/>
          </p:cNvPicPr>
          <p:nvPr/>
        </p:nvPicPr>
        <p:blipFill rotWithShape="1">
          <a:blip r:embed="rId5"/>
          <a:srcRect l="1709" r="53948"/>
          <a:stretch/>
        </p:blipFill>
        <p:spPr>
          <a:xfrm>
            <a:off x="6107209" y="5020337"/>
            <a:ext cx="2315091" cy="1042340"/>
          </a:xfrm>
          <a:prstGeom prst="rect">
            <a:avLst/>
          </a:prstGeom>
        </p:spPr>
      </p:pic>
      <p:pic>
        <p:nvPicPr>
          <p:cNvPr id="13" name="Imagem 12">
            <a:extLst>
              <a:ext uri="{FF2B5EF4-FFF2-40B4-BE49-F238E27FC236}">
                <a16:creationId xmlns:a16="http://schemas.microsoft.com/office/drawing/2014/main" id="{9B6F51D5-A445-58E9-858E-EB3B2C6ABCF8}"/>
              </a:ext>
            </a:extLst>
          </p:cNvPr>
          <p:cNvPicPr>
            <a:picLocks noChangeAspect="1"/>
          </p:cNvPicPr>
          <p:nvPr/>
        </p:nvPicPr>
        <p:blipFill>
          <a:blip r:embed="rId6"/>
          <a:stretch>
            <a:fillRect/>
          </a:stretch>
        </p:blipFill>
        <p:spPr>
          <a:xfrm>
            <a:off x="5992029" y="6601708"/>
            <a:ext cx="2149502" cy="2802136"/>
          </a:xfrm>
          <a:prstGeom prst="rect">
            <a:avLst/>
          </a:prstGeom>
        </p:spPr>
      </p:pic>
      <p:pic>
        <p:nvPicPr>
          <p:cNvPr id="14" name="Imagem 13">
            <a:extLst>
              <a:ext uri="{FF2B5EF4-FFF2-40B4-BE49-F238E27FC236}">
                <a16:creationId xmlns:a16="http://schemas.microsoft.com/office/drawing/2014/main" id="{7BF6B8E8-3375-538C-576A-08515544328A}"/>
              </a:ext>
            </a:extLst>
          </p:cNvPr>
          <p:cNvPicPr>
            <a:picLocks noChangeAspect="1"/>
          </p:cNvPicPr>
          <p:nvPr/>
        </p:nvPicPr>
        <p:blipFill>
          <a:blip r:embed="rId7"/>
          <a:stretch>
            <a:fillRect/>
          </a:stretch>
        </p:blipFill>
        <p:spPr>
          <a:xfrm>
            <a:off x="10954734" y="3450256"/>
            <a:ext cx="5680078" cy="1402348"/>
          </a:xfrm>
          <a:prstGeom prst="rect">
            <a:avLst/>
          </a:prstGeom>
        </p:spPr>
      </p:pic>
      <p:pic>
        <p:nvPicPr>
          <p:cNvPr id="15" name="Imagem 14">
            <a:extLst>
              <a:ext uri="{FF2B5EF4-FFF2-40B4-BE49-F238E27FC236}">
                <a16:creationId xmlns:a16="http://schemas.microsoft.com/office/drawing/2014/main" id="{725401E7-171E-A4A1-3687-2C78D1F15DF4}"/>
              </a:ext>
            </a:extLst>
          </p:cNvPr>
          <p:cNvPicPr>
            <a:picLocks noChangeAspect="1"/>
          </p:cNvPicPr>
          <p:nvPr/>
        </p:nvPicPr>
        <p:blipFill>
          <a:blip r:embed="rId8"/>
          <a:stretch>
            <a:fillRect/>
          </a:stretch>
        </p:blipFill>
        <p:spPr>
          <a:xfrm>
            <a:off x="10955861" y="5038820"/>
            <a:ext cx="3383663" cy="1892104"/>
          </a:xfrm>
          <a:prstGeom prst="rect">
            <a:avLst/>
          </a:prstGeom>
        </p:spPr>
      </p:pic>
      <p:pic>
        <p:nvPicPr>
          <p:cNvPr id="16" name="Imagem 15">
            <a:extLst>
              <a:ext uri="{FF2B5EF4-FFF2-40B4-BE49-F238E27FC236}">
                <a16:creationId xmlns:a16="http://schemas.microsoft.com/office/drawing/2014/main" id="{E7210B2A-BF99-A104-D7B0-FC650452DF16}"/>
              </a:ext>
            </a:extLst>
          </p:cNvPr>
          <p:cNvPicPr>
            <a:picLocks noChangeAspect="1"/>
          </p:cNvPicPr>
          <p:nvPr/>
        </p:nvPicPr>
        <p:blipFill>
          <a:blip r:embed="rId9"/>
          <a:stretch>
            <a:fillRect/>
          </a:stretch>
        </p:blipFill>
        <p:spPr>
          <a:xfrm>
            <a:off x="14370593" y="5365226"/>
            <a:ext cx="3644523" cy="997392"/>
          </a:xfrm>
          <a:prstGeom prst="rect">
            <a:avLst/>
          </a:prstGeom>
        </p:spPr>
      </p:pic>
      <p:pic>
        <p:nvPicPr>
          <p:cNvPr id="17" name="Imagem 16">
            <a:extLst>
              <a:ext uri="{FF2B5EF4-FFF2-40B4-BE49-F238E27FC236}">
                <a16:creationId xmlns:a16="http://schemas.microsoft.com/office/drawing/2014/main" id="{4015D128-B8AB-9397-F7CA-7AB7F756677B}"/>
              </a:ext>
            </a:extLst>
          </p:cNvPr>
          <p:cNvPicPr>
            <a:picLocks noChangeAspect="1"/>
          </p:cNvPicPr>
          <p:nvPr/>
        </p:nvPicPr>
        <p:blipFill>
          <a:blip r:embed="rId10"/>
          <a:stretch>
            <a:fillRect/>
          </a:stretch>
        </p:blipFill>
        <p:spPr>
          <a:xfrm>
            <a:off x="14767488" y="6875240"/>
            <a:ext cx="1656801" cy="3103966"/>
          </a:xfrm>
          <a:prstGeom prst="rect">
            <a:avLst/>
          </a:prstGeom>
        </p:spPr>
      </p:pic>
    </p:spTree>
    <p:extLst>
      <p:ext uri="{BB962C8B-B14F-4D97-AF65-F5344CB8AC3E}">
        <p14:creationId xmlns:p14="http://schemas.microsoft.com/office/powerpoint/2010/main" val="2211280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D95915-0347-091A-9F8C-037A5E5DADA1}"/>
              </a:ext>
            </a:extLst>
          </p:cNvPr>
          <p:cNvSpPr>
            <a:spLocks noGrp="1"/>
          </p:cNvSpPr>
          <p:nvPr>
            <p:ph type="ctrTitle"/>
          </p:nvPr>
        </p:nvSpPr>
        <p:spPr/>
        <p:txBody>
          <a:bodyPr/>
          <a:lstStyle/>
          <a:p>
            <a:r>
              <a:rPr lang="pt-BR" dirty="0"/>
              <a:t>MOLECULAR EVALUATION</a:t>
            </a:r>
          </a:p>
        </p:txBody>
      </p:sp>
      <p:pic>
        <p:nvPicPr>
          <p:cNvPr id="6" name="Imagem 5">
            <a:extLst>
              <a:ext uri="{FF2B5EF4-FFF2-40B4-BE49-F238E27FC236}">
                <a16:creationId xmlns:a16="http://schemas.microsoft.com/office/drawing/2014/main" id="{516C78DC-09B1-2E8D-1915-54965B6B20FA}"/>
              </a:ext>
            </a:extLst>
          </p:cNvPr>
          <p:cNvPicPr>
            <a:picLocks noChangeAspect="1"/>
          </p:cNvPicPr>
          <p:nvPr/>
        </p:nvPicPr>
        <p:blipFill>
          <a:blip r:embed="rId2"/>
          <a:stretch>
            <a:fillRect/>
          </a:stretch>
        </p:blipFill>
        <p:spPr>
          <a:xfrm>
            <a:off x="575186" y="2682422"/>
            <a:ext cx="7504108" cy="2098825"/>
          </a:xfrm>
          <a:prstGeom prst="rect">
            <a:avLst/>
          </a:prstGeom>
        </p:spPr>
      </p:pic>
      <p:pic>
        <p:nvPicPr>
          <p:cNvPr id="10" name="Imagem 9" descr="Uma imagem contendo Interface gráfica do usuário&#10;&#10;Descrição gerada automaticamente">
            <a:extLst>
              <a:ext uri="{FF2B5EF4-FFF2-40B4-BE49-F238E27FC236}">
                <a16:creationId xmlns:a16="http://schemas.microsoft.com/office/drawing/2014/main" id="{A77A2E38-2C99-1C32-B65C-C3471620C99D}"/>
              </a:ext>
            </a:extLst>
          </p:cNvPr>
          <p:cNvPicPr>
            <a:picLocks noChangeAspect="1"/>
          </p:cNvPicPr>
          <p:nvPr/>
        </p:nvPicPr>
        <p:blipFill>
          <a:blip r:embed="rId3"/>
          <a:stretch>
            <a:fillRect/>
          </a:stretch>
        </p:blipFill>
        <p:spPr>
          <a:xfrm>
            <a:off x="575186" y="4960269"/>
            <a:ext cx="5532023" cy="1402349"/>
          </a:xfrm>
          <a:prstGeom prst="rect">
            <a:avLst/>
          </a:prstGeom>
        </p:spPr>
      </p:pic>
      <p:pic>
        <p:nvPicPr>
          <p:cNvPr id="11" name="Imagem 10" descr="Gráfico&#10;&#10;Descrição gerada automaticamente">
            <a:extLst>
              <a:ext uri="{FF2B5EF4-FFF2-40B4-BE49-F238E27FC236}">
                <a16:creationId xmlns:a16="http://schemas.microsoft.com/office/drawing/2014/main" id="{D0E5CAE1-41ED-3F39-8612-40127D4883DC}"/>
              </a:ext>
            </a:extLst>
          </p:cNvPr>
          <p:cNvPicPr>
            <a:picLocks noChangeAspect="1"/>
          </p:cNvPicPr>
          <p:nvPr/>
        </p:nvPicPr>
        <p:blipFill>
          <a:blip r:embed="rId4"/>
          <a:stretch>
            <a:fillRect/>
          </a:stretch>
        </p:blipFill>
        <p:spPr>
          <a:xfrm>
            <a:off x="575186" y="6601708"/>
            <a:ext cx="4869145" cy="2802136"/>
          </a:xfrm>
          <a:prstGeom prst="rect">
            <a:avLst/>
          </a:prstGeom>
        </p:spPr>
      </p:pic>
      <p:pic>
        <p:nvPicPr>
          <p:cNvPr id="12" name="Imagem 11" descr="Interface gráfica do usuário&#10;&#10;Descrição gerada automaticamente">
            <a:extLst>
              <a:ext uri="{FF2B5EF4-FFF2-40B4-BE49-F238E27FC236}">
                <a16:creationId xmlns:a16="http://schemas.microsoft.com/office/drawing/2014/main" id="{AE429254-61D4-97A0-2DB1-C0E42DA7B8D8}"/>
              </a:ext>
            </a:extLst>
          </p:cNvPr>
          <p:cNvPicPr>
            <a:picLocks noChangeAspect="1"/>
          </p:cNvPicPr>
          <p:nvPr/>
        </p:nvPicPr>
        <p:blipFill rotWithShape="1">
          <a:blip r:embed="rId5"/>
          <a:srcRect l="1709" r="53948"/>
          <a:stretch/>
        </p:blipFill>
        <p:spPr>
          <a:xfrm>
            <a:off x="6107209" y="5020337"/>
            <a:ext cx="2315091" cy="1042340"/>
          </a:xfrm>
          <a:prstGeom prst="rect">
            <a:avLst/>
          </a:prstGeom>
        </p:spPr>
      </p:pic>
      <p:pic>
        <p:nvPicPr>
          <p:cNvPr id="13" name="Imagem 12">
            <a:extLst>
              <a:ext uri="{FF2B5EF4-FFF2-40B4-BE49-F238E27FC236}">
                <a16:creationId xmlns:a16="http://schemas.microsoft.com/office/drawing/2014/main" id="{9B6F51D5-A445-58E9-858E-EB3B2C6ABCF8}"/>
              </a:ext>
            </a:extLst>
          </p:cNvPr>
          <p:cNvPicPr>
            <a:picLocks noChangeAspect="1"/>
          </p:cNvPicPr>
          <p:nvPr/>
        </p:nvPicPr>
        <p:blipFill>
          <a:blip r:embed="rId6"/>
          <a:stretch>
            <a:fillRect/>
          </a:stretch>
        </p:blipFill>
        <p:spPr>
          <a:xfrm>
            <a:off x="5992029" y="6601708"/>
            <a:ext cx="2149502" cy="2802136"/>
          </a:xfrm>
          <a:prstGeom prst="rect">
            <a:avLst/>
          </a:prstGeom>
        </p:spPr>
      </p:pic>
      <p:pic>
        <p:nvPicPr>
          <p:cNvPr id="14" name="Imagem 13">
            <a:extLst>
              <a:ext uri="{FF2B5EF4-FFF2-40B4-BE49-F238E27FC236}">
                <a16:creationId xmlns:a16="http://schemas.microsoft.com/office/drawing/2014/main" id="{7BF6B8E8-3375-538C-576A-08515544328A}"/>
              </a:ext>
            </a:extLst>
          </p:cNvPr>
          <p:cNvPicPr>
            <a:picLocks noChangeAspect="1"/>
          </p:cNvPicPr>
          <p:nvPr/>
        </p:nvPicPr>
        <p:blipFill>
          <a:blip r:embed="rId7"/>
          <a:stretch>
            <a:fillRect/>
          </a:stretch>
        </p:blipFill>
        <p:spPr>
          <a:xfrm>
            <a:off x="10954734" y="3450256"/>
            <a:ext cx="5680078" cy="1402348"/>
          </a:xfrm>
          <a:prstGeom prst="rect">
            <a:avLst/>
          </a:prstGeom>
        </p:spPr>
      </p:pic>
      <p:pic>
        <p:nvPicPr>
          <p:cNvPr id="15" name="Imagem 14">
            <a:extLst>
              <a:ext uri="{FF2B5EF4-FFF2-40B4-BE49-F238E27FC236}">
                <a16:creationId xmlns:a16="http://schemas.microsoft.com/office/drawing/2014/main" id="{725401E7-171E-A4A1-3687-2C78D1F15DF4}"/>
              </a:ext>
            </a:extLst>
          </p:cNvPr>
          <p:cNvPicPr>
            <a:picLocks noChangeAspect="1"/>
          </p:cNvPicPr>
          <p:nvPr/>
        </p:nvPicPr>
        <p:blipFill>
          <a:blip r:embed="rId8"/>
          <a:stretch>
            <a:fillRect/>
          </a:stretch>
        </p:blipFill>
        <p:spPr>
          <a:xfrm>
            <a:off x="10955861" y="5038820"/>
            <a:ext cx="3383663" cy="1892104"/>
          </a:xfrm>
          <a:prstGeom prst="rect">
            <a:avLst/>
          </a:prstGeom>
        </p:spPr>
      </p:pic>
      <p:pic>
        <p:nvPicPr>
          <p:cNvPr id="16" name="Imagem 15">
            <a:extLst>
              <a:ext uri="{FF2B5EF4-FFF2-40B4-BE49-F238E27FC236}">
                <a16:creationId xmlns:a16="http://schemas.microsoft.com/office/drawing/2014/main" id="{E7210B2A-BF99-A104-D7B0-FC650452DF16}"/>
              </a:ext>
            </a:extLst>
          </p:cNvPr>
          <p:cNvPicPr>
            <a:picLocks noChangeAspect="1"/>
          </p:cNvPicPr>
          <p:nvPr/>
        </p:nvPicPr>
        <p:blipFill>
          <a:blip r:embed="rId9"/>
          <a:stretch>
            <a:fillRect/>
          </a:stretch>
        </p:blipFill>
        <p:spPr>
          <a:xfrm>
            <a:off x="14370593" y="5365226"/>
            <a:ext cx="3644523" cy="997392"/>
          </a:xfrm>
          <a:prstGeom prst="rect">
            <a:avLst/>
          </a:prstGeom>
        </p:spPr>
      </p:pic>
      <p:pic>
        <p:nvPicPr>
          <p:cNvPr id="17" name="Imagem 16">
            <a:extLst>
              <a:ext uri="{FF2B5EF4-FFF2-40B4-BE49-F238E27FC236}">
                <a16:creationId xmlns:a16="http://schemas.microsoft.com/office/drawing/2014/main" id="{4015D128-B8AB-9397-F7CA-7AB7F756677B}"/>
              </a:ext>
            </a:extLst>
          </p:cNvPr>
          <p:cNvPicPr>
            <a:picLocks noChangeAspect="1"/>
          </p:cNvPicPr>
          <p:nvPr/>
        </p:nvPicPr>
        <p:blipFill>
          <a:blip r:embed="rId10"/>
          <a:stretch>
            <a:fillRect/>
          </a:stretch>
        </p:blipFill>
        <p:spPr>
          <a:xfrm>
            <a:off x="14767488" y="6875240"/>
            <a:ext cx="1656801" cy="3103966"/>
          </a:xfrm>
          <a:prstGeom prst="rect">
            <a:avLst/>
          </a:prstGeom>
        </p:spPr>
      </p:pic>
      <p:pic>
        <p:nvPicPr>
          <p:cNvPr id="3" name="Imagem 2">
            <a:extLst>
              <a:ext uri="{FF2B5EF4-FFF2-40B4-BE49-F238E27FC236}">
                <a16:creationId xmlns:a16="http://schemas.microsoft.com/office/drawing/2014/main" id="{9C791BB7-E2B0-1CA9-12EF-BF1DEE201364}"/>
              </a:ext>
            </a:extLst>
          </p:cNvPr>
          <p:cNvPicPr>
            <a:picLocks noChangeAspect="1"/>
          </p:cNvPicPr>
          <p:nvPr/>
        </p:nvPicPr>
        <p:blipFill>
          <a:blip r:embed="rId11"/>
          <a:stretch>
            <a:fillRect/>
          </a:stretch>
        </p:blipFill>
        <p:spPr>
          <a:xfrm>
            <a:off x="10303210" y="7164065"/>
            <a:ext cx="7298348" cy="1824587"/>
          </a:xfrm>
          <a:prstGeom prst="rect">
            <a:avLst/>
          </a:prstGeom>
        </p:spPr>
      </p:pic>
      <p:sp>
        <p:nvSpPr>
          <p:cNvPr id="4" name="Retângulo 3">
            <a:extLst>
              <a:ext uri="{FF2B5EF4-FFF2-40B4-BE49-F238E27FC236}">
                <a16:creationId xmlns:a16="http://schemas.microsoft.com/office/drawing/2014/main" id="{273A8C2A-4127-5982-5321-834CCD95B4F4}"/>
              </a:ext>
            </a:extLst>
          </p:cNvPr>
          <p:cNvSpPr/>
          <p:nvPr/>
        </p:nvSpPr>
        <p:spPr>
          <a:xfrm>
            <a:off x="686442" y="6841487"/>
            <a:ext cx="8859894" cy="1938990"/>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libri"/>
                <a:ea typeface="Calibri"/>
                <a:cs typeface="Calibri"/>
                <a:sym typeface="Calibri"/>
              </a:rPr>
              <a:t>Grau </a:t>
            </a:r>
            <a:r>
              <a:rPr kumimoji="0" lang="en-US" sz="2400" b="0" i="0" u="none" strike="noStrike" cap="none" spc="0" normalizeH="0" baseline="0" dirty="0" err="1">
                <a:ln>
                  <a:noFill/>
                </a:ln>
                <a:solidFill>
                  <a:srgbClr val="000000"/>
                </a:solidFill>
                <a:effectLst/>
                <a:uFillTx/>
                <a:latin typeface="Calibri"/>
                <a:ea typeface="Calibri"/>
                <a:cs typeface="Calibri"/>
                <a:sym typeface="Calibri"/>
              </a:rPr>
              <a:t>histológico</a:t>
            </a:r>
            <a:r>
              <a:rPr kumimoji="0" lang="en-US" sz="2400" b="0" i="0" u="none" strike="noStrike" cap="none" spc="0" normalizeH="0" baseline="0" dirty="0">
                <a:ln>
                  <a:noFill/>
                </a:ln>
                <a:solidFill>
                  <a:srgbClr val="000000"/>
                </a:solidFill>
                <a:effectLst/>
                <a:uFillTx/>
                <a:latin typeface="Calibri"/>
                <a:ea typeface="Calibri"/>
                <a:cs typeface="Calibri"/>
                <a:sym typeface="Calibri"/>
              </a:rPr>
              <a:t>: (1)</a:t>
            </a:r>
          </a:p>
          <a:p>
            <a:pPr marL="0" marR="0" indent="0" algn="l" defTabSz="914400" rtl="0" fontAlgn="auto" latinLnBrk="0" hangingPunct="0">
              <a:lnSpc>
                <a:spcPct val="100000"/>
              </a:lnSpc>
              <a:spcBef>
                <a:spcPts val="0"/>
              </a:spcBef>
              <a:spcAft>
                <a:spcPts val="0"/>
              </a:spcAft>
              <a:buClrTx/>
              <a:buSzTx/>
              <a:buFontTx/>
              <a:buNone/>
              <a:tabLst/>
            </a:pPr>
            <a:r>
              <a:rPr lang="en-US" sz="2400" dirty="0" err="1"/>
              <a:t>Classe</a:t>
            </a:r>
            <a:r>
              <a:rPr lang="en-US" sz="2400" dirty="0"/>
              <a:t> de metilação: </a:t>
            </a:r>
            <a:r>
              <a:rPr lang="en-US" sz="2400" dirty="0" err="1"/>
              <a:t>maligno</a:t>
            </a:r>
            <a:r>
              <a:rPr lang="en-US" sz="2400" dirty="0"/>
              <a:t> (4)</a:t>
            </a:r>
          </a:p>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err="1">
                <a:ln>
                  <a:noFill/>
                </a:ln>
                <a:solidFill>
                  <a:srgbClr val="000000"/>
                </a:solidFill>
                <a:effectLst/>
                <a:uFillTx/>
                <a:latin typeface="Calibri"/>
                <a:ea typeface="Calibri"/>
                <a:cs typeface="Calibri"/>
                <a:sym typeface="Calibri"/>
              </a:rPr>
              <a:t>Perdas</a:t>
            </a:r>
            <a:r>
              <a:rPr kumimoji="0" lang="en-US" sz="2400" b="0" i="0" u="none" strike="noStrike" cap="none" spc="0" normalizeH="0" baseline="0" dirty="0">
                <a:ln>
                  <a:noFill/>
                </a:ln>
                <a:solidFill>
                  <a:srgbClr val="000000"/>
                </a:solidFill>
                <a:effectLst/>
                <a:uFillTx/>
                <a:latin typeface="Calibri"/>
                <a:ea typeface="Calibri"/>
                <a:cs typeface="Calibri"/>
                <a:sym typeface="Calibri"/>
              </a:rPr>
              <a:t> </a:t>
            </a:r>
            <a:r>
              <a:rPr kumimoji="0" lang="en-US" sz="2400" b="0" i="0" u="none" strike="noStrike" cap="none" spc="0" normalizeH="0" baseline="0" dirty="0" err="1">
                <a:ln>
                  <a:noFill/>
                </a:ln>
                <a:solidFill>
                  <a:srgbClr val="000000"/>
                </a:solidFill>
                <a:effectLst/>
                <a:uFillTx/>
                <a:latin typeface="Calibri"/>
                <a:ea typeface="Calibri"/>
                <a:cs typeface="Calibri"/>
                <a:sym typeface="Calibri"/>
              </a:rPr>
              <a:t>cromossômicas</a:t>
            </a:r>
            <a:r>
              <a:rPr kumimoji="0" lang="en-US" sz="2400" b="0" i="0" u="none" strike="noStrike" cap="none" spc="0" normalizeH="0" baseline="0" dirty="0">
                <a:ln>
                  <a:noFill/>
                </a:ln>
                <a:solidFill>
                  <a:srgbClr val="000000"/>
                </a:solidFill>
                <a:effectLst/>
                <a:uFillTx/>
                <a:latin typeface="Calibri"/>
                <a:ea typeface="Calibri"/>
                <a:cs typeface="Calibri"/>
                <a:sym typeface="Calibri"/>
              </a:rPr>
              <a:t> </a:t>
            </a:r>
            <a:r>
              <a:rPr kumimoji="0" lang="en-US" sz="2400" b="0" i="0" u="none" strike="noStrike" cap="none" spc="0" normalizeH="0" baseline="0" dirty="0" err="1">
                <a:ln>
                  <a:noFill/>
                </a:ln>
                <a:solidFill>
                  <a:srgbClr val="000000"/>
                </a:solidFill>
                <a:effectLst/>
                <a:uFillTx/>
                <a:latin typeface="Calibri"/>
                <a:ea typeface="Calibri"/>
                <a:cs typeface="Calibri"/>
                <a:sym typeface="Calibri"/>
              </a:rPr>
              <a:t>em</a:t>
            </a:r>
            <a:r>
              <a:rPr kumimoji="0" lang="en-US" sz="2400" b="0" i="0" u="none" strike="noStrike" cap="none" spc="0" normalizeH="0" baseline="0" dirty="0">
                <a:ln>
                  <a:noFill/>
                </a:ln>
                <a:solidFill>
                  <a:srgbClr val="000000"/>
                </a:solidFill>
                <a:effectLst/>
                <a:uFillTx/>
                <a:latin typeface="Calibri"/>
                <a:ea typeface="Calibri"/>
                <a:cs typeface="Calibri"/>
                <a:sym typeface="Calibri"/>
              </a:rPr>
              <a:t> 1p, 6q e 14q: 2 presents (2) </a:t>
            </a:r>
          </a:p>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US" sz="2400" dirty="0" err="1"/>
              <a:t>Modelo</a:t>
            </a:r>
            <a:r>
              <a:rPr lang="en-US" sz="2400" dirty="0"/>
              <a:t> </a:t>
            </a:r>
            <a:r>
              <a:rPr lang="en-US" sz="2400" dirty="0" err="1"/>
              <a:t>integrado</a:t>
            </a:r>
            <a:r>
              <a:rPr lang="en-US" sz="2400" dirty="0"/>
              <a:t> de </a:t>
            </a:r>
            <a:r>
              <a:rPr lang="en-US" sz="2400" dirty="0" err="1"/>
              <a:t>estratificação</a:t>
            </a:r>
            <a:r>
              <a:rPr lang="en-US" sz="2400" dirty="0"/>
              <a:t> de </a:t>
            </a:r>
            <a:r>
              <a:rPr lang="en-US" sz="2400" dirty="0" err="1"/>
              <a:t>risco</a:t>
            </a:r>
            <a:r>
              <a:rPr lang="en-US" sz="2400" dirty="0"/>
              <a:t>: Alto </a:t>
            </a:r>
            <a:r>
              <a:rPr lang="en-US" sz="2400" dirty="0" err="1"/>
              <a:t>risco</a:t>
            </a:r>
            <a:r>
              <a:rPr lang="en-US" sz="2400" dirty="0"/>
              <a:t> (</a:t>
            </a:r>
            <a:r>
              <a:rPr lang="en-US" sz="2400" dirty="0" err="1"/>
              <a:t>Escore</a:t>
            </a:r>
            <a:r>
              <a:rPr lang="en-US" sz="2400" dirty="0"/>
              <a:t> total 7)</a:t>
            </a: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7" name="CaixaDeTexto 6">
            <a:extLst>
              <a:ext uri="{FF2B5EF4-FFF2-40B4-BE49-F238E27FC236}">
                <a16:creationId xmlns:a16="http://schemas.microsoft.com/office/drawing/2014/main" id="{29368071-B523-C032-EEC0-5146ED832125}"/>
              </a:ext>
            </a:extLst>
          </p:cNvPr>
          <p:cNvSpPr txBox="1"/>
          <p:nvPr/>
        </p:nvSpPr>
        <p:spPr>
          <a:xfrm>
            <a:off x="10954734" y="2684260"/>
            <a:ext cx="4020137"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65755"/>
                </a:solidFill>
                <a:effectLst/>
                <a:uFillTx/>
                <a:latin typeface="Calibri"/>
                <a:ea typeface="Calibri"/>
                <a:cs typeface="Calibri"/>
                <a:sym typeface="Calibri"/>
              </a:rPr>
              <a:t>NGS </a:t>
            </a:r>
            <a:r>
              <a:rPr kumimoji="0" lang="en-US" sz="2800" b="0" i="0" u="none" strike="noStrike" cap="none" spc="0" normalizeH="0" baseline="0" dirty="0" err="1">
                <a:ln>
                  <a:noFill/>
                </a:ln>
                <a:solidFill>
                  <a:srgbClr val="565755"/>
                </a:solidFill>
                <a:effectLst/>
                <a:uFillTx/>
                <a:latin typeface="Calibri"/>
                <a:ea typeface="Calibri"/>
                <a:cs typeface="Calibri"/>
                <a:sym typeface="Calibri"/>
              </a:rPr>
              <a:t>pannel</a:t>
            </a:r>
            <a:r>
              <a:rPr kumimoji="0" lang="en-US" sz="2800" b="0" i="0" u="none" strike="noStrike" cap="none" spc="0" normalizeH="0" baseline="0" dirty="0">
                <a:ln>
                  <a:noFill/>
                </a:ln>
                <a:solidFill>
                  <a:srgbClr val="565755"/>
                </a:solidFill>
                <a:effectLst/>
                <a:uFillTx/>
                <a:latin typeface="Calibri"/>
                <a:ea typeface="Calibri"/>
                <a:cs typeface="Calibri"/>
                <a:sym typeface="Calibri"/>
              </a:rPr>
              <a:t> not performed</a:t>
            </a:r>
          </a:p>
        </p:txBody>
      </p:sp>
      <p:pic>
        <p:nvPicPr>
          <p:cNvPr id="5" name="Imagem 4">
            <a:extLst>
              <a:ext uri="{FF2B5EF4-FFF2-40B4-BE49-F238E27FC236}">
                <a16:creationId xmlns:a16="http://schemas.microsoft.com/office/drawing/2014/main" id="{24DE9633-79F5-0DB4-618B-5C63CA7370B6}"/>
              </a:ext>
            </a:extLst>
          </p:cNvPr>
          <p:cNvPicPr>
            <a:picLocks noChangeAspect="1"/>
          </p:cNvPicPr>
          <p:nvPr/>
        </p:nvPicPr>
        <p:blipFill>
          <a:blip r:embed="rId12"/>
          <a:stretch>
            <a:fillRect/>
          </a:stretch>
        </p:blipFill>
        <p:spPr>
          <a:xfrm>
            <a:off x="6892790" y="1770970"/>
            <a:ext cx="4502419" cy="423188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754827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50;p38">
            <a:extLst>
              <a:ext uri="{FF2B5EF4-FFF2-40B4-BE49-F238E27FC236}">
                <a16:creationId xmlns:a16="http://schemas.microsoft.com/office/drawing/2014/main" id="{A4E63105-DF4E-8275-39BC-836CDF75403D}"/>
              </a:ext>
            </a:extLst>
          </p:cNvPr>
          <p:cNvGrpSpPr/>
          <p:nvPr/>
        </p:nvGrpSpPr>
        <p:grpSpPr>
          <a:xfrm>
            <a:off x="0" y="209863"/>
            <a:ext cx="13790951" cy="9518754"/>
            <a:chOff x="613175" y="0"/>
            <a:chExt cx="7657558" cy="5143570"/>
          </a:xfrm>
        </p:grpSpPr>
        <p:sp>
          <p:nvSpPr>
            <p:cNvPr id="5" name="Google Shape;1451;p38">
              <a:extLst>
                <a:ext uri="{FF2B5EF4-FFF2-40B4-BE49-F238E27FC236}">
                  <a16:creationId xmlns:a16="http://schemas.microsoft.com/office/drawing/2014/main" id="{D4569D04-77E6-6541-ED0B-48CBF97E6646}"/>
                </a:ext>
              </a:extLst>
            </p:cNvPr>
            <p:cNvSpPr/>
            <p:nvPr/>
          </p:nvSpPr>
          <p:spPr>
            <a:xfrm>
              <a:off x="613175" y="0"/>
              <a:ext cx="7657558" cy="5143570"/>
            </a:xfrm>
            <a:custGeom>
              <a:avLst/>
              <a:gdLst/>
              <a:ahLst/>
              <a:cxnLst/>
              <a:rect l="l" t="t" r="r" b="b"/>
              <a:pathLst>
                <a:path w="239280" h="160724" extrusionOk="0">
                  <a:moveTo>
                    <a:pt x="0" y="160723"/>
                  </a:moveTo>
                  <a:lnTo>
                    <a:pt x="178630" y="102192"/>
                  </a:lnTo>
                  <a:cubicBezTo>
                    <a:pt x="180404" y="101656"/>
                    <a:pt x="180618" y="99596"/>
                    <a:pt x="178951" y="98811"/>
                  </a:cubicBezTo>
                  <a:lnTo>
                    <a:pt x="119694" y="71843"/>
                  </a:lnTo>
                  <a:lnTo>
                    <a:pt x="113717" y="69105"/>
                  </a:lnTo>
                  <a:cubicBezTo>
                    <a:pt x="110585" y="67688"/>
                    <a:pt x="111121" y="63842"/>
                    <a:pt x="114574" y="63032"/>
                  </a:cubicBezTo>
                  <a:lnTo>
                    <a:pt x="120801" y="61568"/>
                  </a:lnTo>
                  <a:lnTo>
                    <a:pt x="216051" y="39232"/>
                  </a:lnTo>
                  <a:cubicBezTo>
                    <a:pt x="217253" y="38946"/>
                    <a:pt x="217361" y="37529"/>
                    <a:pt x="216158" y="37136"/>
                  </a:cubicBezTo>
                  <a:lnTo>
                    <a:pt x="160877" y="19027"/>
                  </a:lnTo>
                  <a:lnTo>
                    <a:pt x="160806" y="18991"/>
                  </a:lnTo>
                  <a:cubicBezTo>
                    <a:pt x="159425" y="18527"/>
                    <a:pt x="159460" y="16860"/>
                    <a:pt x="160913" y="16467"/>
                  </a:cubicBezTo>
                  <a:lnTo>
                    <a:pt x="160913" y="16467"/>
                  </a:lnTo>
                  <a:lnTo>
                    <a:pt x="221278" y="1"/>
                  </a:lnTo>
                  <a:lnTo>
                    <a:pt x="168855" y="16932"/>
                  </a:lnTo>
                  <a:cubicBezTo>
                    <a:pt x="168069" y="17182"/>
                    <a:pt x="168069" y="18110"/>
                    <a:pt x="168890" y="18313"/>
                  </a:cubicBezTo>
                  <a:lnTo>
                    <a:pt x="233791" y="35708"/>
                  </a:lnTo>
                  <a:lnTo>
                    <a:pt x="236399" y="36422"/>
                  </a:lnTo>
                  <a:cubicBezTo>
                    <a:pt x="239244" y="37172"/>
                    <a:pt x="239280" y="40518"/>
                    <a:pt x="236434" y="41327"/>
                  </a:cubicBezTo>
                  <a:lnTo>
                    <a:pt x="233625" y="42078"/>
                  </a:lnTo>
                  <a:lnTo>
                    <a:pt x="144875" y="66652"/>
                  </a:lnTo>
                  <a:cubicBezTo>
                    <a:pt x="143351" y="67081"/>
                    <a:pt x="143244" y="68795"/>
                    <a:pt x="144661" y="69355"/>
                  </a:cubicBezTo>
                  <a:lnTo>
                    <a:pt x="210360" y="95322"/>
                  </a:lnTo>
                  <a:lnTo>
                    <a:pt x="220313" y="99239"/>
                  </a:lnTo>
                  <a:cubicBezTo>
                    <a:pt x="223802" y="100620"/>
                    <a:pt x="223623" y="104788"/>
                    <a:pt x="220063" y="105990"/>
                  </a:cubicBezTo>
                  <a:lnTo>
                    <a:pt x="209431" y="109550"/>
                  </a:lnTo>
                  <a:lnTo>
                    <a:pt x="53197" y="16072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452;p38">
              <a:extLst>
                <a:ext uri="{FF2B5EF4-FFF2-40B4-BE49-F238E27FC236}">
                  <a16:creationId xmlns:a16="http://schemas.microsoft.com/office/drawing/2014/main" id="{CA76A90F-1220-7237-40EE-97D7DC51C0CD}"/>
                </a:ext>
              </a:extLst>
            </p:cNvPr>
            <p:cNvSpPr/>
            <p:nvPr/>
          </p:nvSpPr>
          <p:spPr>
            <a:xfrm>
              <a:off x="2445901" y="4711376"/>
              <a:ext cx="143659" cy="69381"/>
            </a:xfrm>
            <a:custGeom>
              <a:avLst/>
              <a:gdLst/>
              <a:ahLst/>
              <a:cxnLst/>
              <a:rect l="l" t="t" r="r" b="b"/>
              <a:pathLst>
                <a:path w="4489" h="2168" extrusionOk="0">
                  <a:moveTo>
                    <a:pt x="4203" y="0"/>
                  </a:moveTo>
                  <a:lnTo>
                    <a:pt x="0" y="1346"/>
                  </a:lnTo>
                  <a:lnTo>
                    <a:pt x="286" y="2167"/>
                  </a:lnTo>
                  <a:lnTo>
                    <a:pt x="4489" y="810"/>
                  </a:lnTo>
                  <a:lnTo>
                    <a:pt x="420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453;p38">
              <a:extLst>
                <a:ext uri="{FF2B5EF4-FFF2-40B4-BE49-F238E27FC236}">
                  <a16:creationId xmlns:a16="http://schemas.microsoft.com/office/drawing/2014/main" id="{73A7F846-D2B6-0E66-83D0-690CAD7F047C}"/>
                </a:ext>
              </a:extLst>
            </p:cNvPr>
            <p:cNvSpPr/>
            <p:nvPr/>
          </p:nvSpPr>
          <p:spPr>
            <a:xfrm>
              <a:off x="2715647" y="4626027"/>
              <a:ext cx="142539" cy="69381"/>
            </a:xfrm>
            <a:custGeom>
              <a:avLst/>
              <a:gdLst/>
              <a:ahLst/>
              <a:cxnLst/>
              <a:rect l="l" t="t" r="r" b="b"/>
              <a:pathLst>
                <a:path w="4454" h="2168" extrusionOk="0">
                  <a:moveTo>
                    <a:pt x="4204" y="0"/>
                  </a:moveTo>
                  <a:lnTo>
                    <a:pt x="1" y="1346"/>
                  </a:lnTo>
                  <a:lnTo>
                    <a:pt x="251" y="2167"/>
                  </a:lnTo>
                  <a:lnTo>
                    <a:pt x="4454" y="810"/>
                  </a:lnTo>
                  <a:lnTo>
                    <a:pt x="42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54;p38">
              <a:extLst>
                <a:ext uri="{FF2B5EF4-FFF2-40B4-BE49-F238E27FC236}">
                  <a16:creationId xmlns:a16="http://schemas.microsoft.com/office/drawing/2014/main" id="{ED07968A-FFC6-A3F0-D27A-AF9CD90ADA21}"/>
                </a:ext>
              </a:extLst>
            </p:cNvPr>
            <p:cNvSpPr/>
            <p:nvPr/>
          </p:nvSpPr>
          <p:spPr>
            <a:xfrm>
              <a:off x="2984272" y="4540677"/>
              <a:ext cx="143691" cy="68229"/>
            </a:xfrm>
            <a:custGeom>
              <a:avLst/>
              <a:gdLst/>
              <a:ahLst/>
              <a:cxnLst/>
              <a:rect l="l" t="t" r="r" b="b"/>
              <a:pathLst>
                <a:path w="4490" h="2132" extrusionOk="0">
                  <a:moveTo>
                    <a:pt x="4204" y="0"/>
                  </a:moveTo>
                  <a:lnTo>
                    <a:pt x="1" y="1310"/>
                  </a:lnTo>
                  <a:lnTo>
                    <a:pt x="251" y="2132"/>
                  </a:lnTo>
                  <a:lnTo>
                    <a:pt x="4489" y="774"/>
                  </a:lnTo>
                  <a:lnTo>
                    <a:pt x="42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55;p38">
              <a:extLst>
                <a:ext uri="{FF2B5EF4-FFF2-40B4-BE49-F238E27FC236}">
                  <a16:creationId xmlns:a16="http://schemas.microsoft.com/office/drawing/2014/main" id="{C96DA666-88AA-D0CF-5102-BB1BB8A48FB7}"/>
                </a:ext>
              </a:extLst>
            </p:cNvPr>
            <p:cNvSpPr/>
            <p:nvPr/>
          </p:nvSpPr>
          <p:spPr>
            <a:xfrm>
              <a:off x="3254049" y="4454944"/>
              <a:ext cx="142539" cy="68613"/>
            </a:xfrm>
            <a:custGeom>
              <a:avLst/>
              <a:gdLst/>
              <a:ahLst/>
              <a:cxnLst/>
              <a:rect l="l" t="t" r="r" b="b"/>
              <a:pathLst>
                <a:path w="4454" h="2144" extrusionOk="0">
                  <a:moveTo>
                    <a:pt x="4203" y="0"/>
                  </a:moveTo>
                  <a:lnTo>
                    <a:pt x="0" y="1322"/>
                  </a:lnTo>
                  <a:lnTo>
                    <a:pt x="250" y="2144"/>
                  </a:lnTo>
                  <a:lnTo>
                    <a:pt x="4453" y="786"/>
                  </a:lnTo>
                  <a:lnTo>
                    <a:pt x="420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56;p38">
              <a:extLst>
                <a:ext uri="{FF2B5EF4-FFF2-40B4-BE49-F238E27FC236}">
                  <a16:creationId xmlns:a16="http://schemas.microsoft.com/office/drawing/2014/main" id="{B7022EA0-C64E-07D3-F67E-2609AA8C3BBD}"/>
                </a:ext>
              </a:extLst>
            </p:cNvPr>
            <p:cNvSpPr/>
            <p:nvPr/>
          </p:nvSpPr>
          <p:spPr>
            <a:xfrm>
              <a:off x="1393865" y="5045926"/>
              <a:ext cx="143691" cy="69349"/>
            </a:xfrm>
            <a:custGeom>
              <a:avLst/>
              <a:gdLst/>
              <a:ahLst/>
              <a:cxnLst/>
              <a:rect l="l" t="t" r="r" b="b"/>
              <a:pathLst>
                <a:path w="4490" h="2167" extrusionOk="0">
                  <a:moveTo>
                    <a:pt x="4204" y="0"/>
                  </a:moveTo>
                  <a:lnTo>
                    <a:pt x="1" y="1345"/>
                  </a:lnTo>
                  <a:lnTo>
                    <a:pt x="287" y="2167"/>
                  </a:lnTo>
                  <a:lnTo>
                    <a:pt x="4490" y="810"/>
                  </a:lnTo>
                  <a:lnTo>
                    <a:pt x="42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57;p38">
              <a:extLst>
                <a:ext uri="{FF2B5EF4-FFF2-40B4-BE49-F238E27FC236}">
                  <a16:creationId xmlns:a16="http://schemas.microsoft.com/office/drawing/2014/main" id="{A3153F7C-D200-BC07-474A-8F7879EE6439}"/>
                </a:ext>
              </a:extLst>
            </p:cNvPr>
            <p:cNvSpPr/>
            <p:nvPr/>
          </p:nvSpPr>
          <p:spPr>
            <a:xfrm>
              <a:off x="1664027" y="4960576"/>
              <a:ext cx="142155" cy="69349"/>
            </a:xfrm>
            <a:custGeom>
              <a:avLst/>
              <a:gdLst/>
              <a:ahLst/>
              <a:cxnLst/>
              <a:rect l="l" t="t" r="r" b="b"/>
              <a:pathLst>
                <a:path w="4442" h="2167" extrusionOk="0">
                  <a:moveTo>
                    <a:pt x="4192" y="0"/>
                  </a:moveTo>
                  <a:lnTo>
                    <a:pt x="1" y="1345"/>
                  </a:lnTo>
                  <a:lnTo>
                    <a:pt x="239" y="2167"/>
                  </a:lnTo>
                  <a:lnTo>
                    <a:pt x="4442" y="810"/>
                  </a:lnTo>
                  <a:lnTo>
                    <a:pt x="41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58;p38">
              <a:extLst>
                <a:ext uri="{FF2B5EF4-FFF2-40B4-BE49-F238E27FC236}">
                  <a16:creationId xmlns:a16="http://schemas.microsoft.com/office/drawing/2014/main" id="{DB10690E-C62A-98B9-FAAF-9EF1D3408BD6}"/>
                </a:ext>
              </a:extLst>
            </p:cNvPr>
            <p:cNvSpPr/>
            <p:nvPr/>
          </p:nvSpPr>
          <p:spPr>
            <a:xfrm>
              <a:off x="1932652" y="4875227"/>
              <a:ext cx="143307" cy="68229"/>
            </a:xfrm>
            <a:custGeom>
              <a:avLst/>
              <a:gdLst/>
              <a:ahLst/>
              <a:cxnLst/>
              <a:rect l="l" t="t" r="r" b="b"/>
              <a:pathLst>
                <a:path w="4478" h="2132" extrusionOk="0">
                  <a:moveTo>
                    <a:pt x="4191" y="0"/>
                  </a:moveTo>
                  <a:lnTo>
                    <a:pt x="0" y="1310"/>
                  </a:lnTo>
                  <a:lnTo>
                    <a:pt x="239" y="2131"/>
                  </a:lnTo>
                  <a:lnTo>
                    <a:pt x="4477" y="774"/>
                  </a:lnTo>
                  <a:lnTo>
                    <a:pt x="41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59;p38">
              <a:extLst>
                <a:ext uri="{FF2B5EF4-FFF2-40B4-BE49-F238E27FC236}">
                  <a16:creationId xmlns:a16="http://schemas.microsoft.com/office/drawing/2014/main" id="{83308D6C-BF97-FB6B-A30A-39015F6ACF8B}"/>
                </a:ext>
              </a:extLst>
            </p:cNvPr>
            <p:cNvSpPr/>
            <p:nvPr/>
          </p:nvSpPr>
          <p:spPr>
            <a:xfrm>
              <a:off x="2202430" y="4789877"/>
              <a:ext cx="142123" cy="68229"/>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60;p38">
              <a:extLst>
                <a:ext uri="{FF2B5EF4-FFF2-40B4-BE49-F238E27FC236}">
                  <a16:creationId xmlns:a16="http://schemas.microsoft.com/office/drawing/2014/main" id="{BD396802-55CB-8C2D-7229-80471D6BB2EE}"/>
                </a:ext>
              </a:extLst>
            </p:cNvPr>
            <p:cNvSpPr/>
            <p:nvPr/>
          </p:nvSpPr>
          <p:spPr>
            <a:xfrm>
              <a:off x="3522675" y="4369594"/>
              <a:ext cx="142507" cy="67461"/>
            </a:xfrm>
            <a:custGeom>
              <a:avLst/>
              <a:gdLst/>
              <a:ahLst/>
              <a:cxnLst/>
              <a:rect l="l" t="t" r="r" b="b"/>
              <a:pathLst>
                <a:path w="4453" h="2108" extrusionOk="0">
                  <a:moveTo>
                    <a:pt x="4203" y="0"/>
                  </a:moveTo>
                  <a:lnTo>
                    <a:pt x="0" y="1322"/>
                  </a:lnTo>
                  <a:lnTo>
                    <a:pt x="250" y="2108"/>
                  </a:lnTo>
                  <a:lnTo>
                    <a:pt x="4453" y="751"/>
                  </a:lnTo>
                  <a:lnTo>
                    <a:pt x="420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61;p38">
              <a:extLst>
                <a:ext uri="{FF2B5EF4-FFF2-40B4-BE49-F238E27FC236}">
                  <a16:creationId xmlns:a16="http://schemas.microsoft.com/office/drawing/2014/main" id="{9AB31531-B088-A489-8370-051E7C80C36C}"/>
                </a:ext>
              </a:extLst>
            </p:cNvPr>
            <p:cNvSpPr/>
            <p:nvPr/>
          </p:nvSpPr>
          <p:spPr>
            <a:xfrm>
              <a:off x="3792420" y="4283092"/>
              <a:ext cx="142539" cy="67493"/>
            </a:xfrm>
            <a:custGeom>
              <a:avLst/>
              <a:gdLst/>
              <a:ahLst/>
              <a:cxnLst/>
              <a:rect l="l" t="t" r="r" b="b"/>
              <a:pathLst>
                <a:path w="4454" h="2109" extrusionOk="0">
                  <a:moveTo>
                    <a:pt x="4204" y="1"/>
                  </a:moveTo>
                  <a:lnTo>
                    <a:pt x="1" y="1358"/>
                  </a:lnTo>
                  <a:lnTo>
                    <a:pt x="251" y="2108"/>
                  </a:lnTo>
                  <a:lnTo>
                    <a:pt x="4454" y="787"/>
                  </a:lnTo>
                  <a:lnTo>
                    <a:pt x="4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62;p38">
              <a:extLst>
                <a:ext uri="{FF2B5EF4-FFF2-40B4-BE49-F238E27FC236}">
                  <a16:creationId xmlns:a16="http://schemas.microsoft.com/office/drawing/2014/main" id="{24B10BFB-E825-6B14-AFD4-596F4730C3E7}"/>
                </a:ext>
              </a:extLst>
            </p:cNvPr>
            <p:cNvSpPr/>
            <p:nvPr/>
          </p:nvSpPr>
          <p:spPr>
            <a:xfrm>
              <a:off x="4061046" y="4197743"/>
              <a:ext cx="142539" cy="67493"/>
            </a:xfrm>
            <a:custGeom>
              <a:avLst/>
              <a:gdLst/>
              <a:ahLst/>
              <a:cxnLst/>
              <a:rect l="l" t="t" r="r" b="b"/>
              <a:pathLst>
                <a:path w="4454" h="2109" extrusionOk="0">
                  <a:moveTo>
                    <a:pt x="4204" y="1"/>
                  </a:moveTo>
                  <a:lnTo>
                    <a:pt x="1" y="1358"/>
                  </a:lnTo>
                  <a:lnTo>
                    <a:pt x="251" y="2108"/>
                  </a:lnTo>
                  <a:lnTo>
                    <a:pt x="4454" y="751"/>
                  </a:lnTo>
                  <a:lnTo>
                    <a:pt x="4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63;p38">
              <a:extLst>
                <a:ext uri="{FF2B5EF4-FFF2-40B4-BE49-F238E27FC236}">
                  <a16:creationId xmlns:a16="http://schemas.microsoft.com/office/drawing/2014/main" id="{4976DA56-CB3E-7A4E-94F8-19FAB6EDE0BD}"/>
                </a:ext>
              </a:extLst>
            </p:cNvPr>
            <p:cNvSpPr/>
            <p:nvPr/>
          </p:nvSpPr>
          <p:spPr>
            <a:xfrm>
              <a:off x="4330823" y="4112393"/>
              <a:ext cx="142539" cy="66341"/>
            </a:xfrm>
            <a:custGeom>
              <a:avLst/>
              <a:gdLst/>
              <a:ahLst/>
              <a:cxnLst/>
              <a:rect l="l" t="t" r="r" b="b"/>
              <a:pathLst>
                <a:path w="4454" h="2073" extrusionOk="0">
                  <a:moveTo>
                    <a:pt x="4203" y="1"/>
                  </a:moveTo>
                  <a:lnTo>
                    <a:pt x="0" y="1358"/>
                  </a:lnTo>
                  <a:lnTo>
                    <a:pt x="215" y="2072"/>
                  </a:lnTo>
                  <a:lnTo>
                    <a:pt x="4453" y="715"/>
                  </a:lnTo>
                  <a:lnTo>
                    <a:pt x="420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64;p38">
              <a:extLst>
                <a:ext uri="{FF2B5EF4-FFF2-40B4-BE49-F238E27FC236}">
                  <a16:creationId xmlns:a16="http://schemas.microsoft.com/office/drawing/2014/main" id="{148A03AE-D4EE-FE95-C43A-5CEFBFA5E922}"/>
                </a:ext>
              </a:extLst>
            </p:cNvPr>
            <p:cNvSpPr/>
            <p:nvPr/>
          </p:nvSpPr>
          <p:spPr>
            <a:xfrm>
              <a:off x="4599448" y="4027044"/>
              <a:ext cx="142539" cy="66341"/>
            </a:xfrm>
            <a:custGeom>
              <a:avLst/>
              <a:gdLst/>
              <a:ahLst/>
              <a:cxnLst/>
              <a:rect l="l" t="t" r="r" b="b"/>
              <a:pathLst>
                <a:path w="4454" h="2073" extrusionOk="0">
                  <a:moveTo>
                    <a:pt x="4239" y="1"/>
                  </a:moveTo>
                  <a:lnTo>
                    <a:pt x="0" y="1358"/>
                  </a:lnTo>
                  <a:lnTo>
                    <a:pt x="250" y="2072"/>
                  </a:lnTo>
                  <a:lnTo>
                    <a:pt x="4453" y="715"/>
                  </a:lnTo>
                  <a:lnTo>
                    <a:pt x="423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65;p38">
              <a:extLst>
                <a:ext uri="{FF2B5EF4-FFF2-40B4-BE49-F238E27FC236}">
                  <a16:creationId xmlns:a16="http://schemas.microsoft.com/office/drawing/2014/main" id="{3B9BD7C3-F066-B420-F2A1-105B0CAC20B2}"/>
                </a:ext>
              </a:extLst>
            </p:cNvPr>
            <p:cNvSpPr/>
            <p:nvPr/>
          </p:nvSpPr>
          <p:spPr>
            <a:xfrm>
              <a:off x="4869194" y="3941694"/>
              <a:ext cx="141387" cy="64805"/>
            </a:xfrm>
            <a:custGeom>
              <a:avLst/>
              <a:gdLst/>
              <a:ahLst/>
              <a:cxnLst/>
              <a:rect l="l" t="t" r="r" b="b"/>
              <a:pathLst>
                <a:path w="4418" h="2025" extrusionOk="0">
                  <a:moveTo>
                    <a:pt x="4204" y="1"/>
                  </a:moveTo>
                  <a:lnTo>
                    <a:pt x="1" y="1322"/>
                  </a:lnTo>
                  <a:lnTo>
                    <a:pt x="215" y="2025"/>
                  </a:lnTo>
                  <a:lnTo>
                    <a:pt x="4418" y="679"/>
                  </a:lnTo>
                  <a:lnTo>
                    <a:pt x="4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66;p38">
              <a:extLst>
                <a:ext uri="{FF2B5EF4-FFF2-40B4-BE49-F238E27FC236}">
                  <a16:creationId xmlns:a16="http://schemas.microsoft.com/office/drawing/2014/main" id="{40A3E245-F28A-D840-40AD-9778BE092FEF}"/>
                </a:ext>
              </a:extLst>
            </p:cNvPr>
            <p:cNvSpPr/>
            <p:nvPr/>
          </p:nvSpPr>
          <p:spPr>
            <a:xfrm>
              <a:off x="5137819" y="3856345"/>
              <a:ext cx="142539" cy="64805"/>
            </a:xfrm>
            <a:custGeom>
              <a:avLst/>
              <a:gdLst/>
              <a:ahLst/>
              <a:cxnLst/>
              <a:rect l="l" t="t" r="r" b="b"/>
              <a:pathLst>
                <a:path w="4454" h="2025" extrusionOk="0">
                  <a:moveTo>
                    <a:pt x="4239" y="1"/>
                  </a:moveTo>
                  <a:lnTo>
                    <a:pt x="1" y="1322"/>
                  </a:lnTo>
                  <a:lnTo>
                    <a:pt x="215" y="2025"/>
                  </a:lnTo>
                  <a:lnTo>
                    <a:pt x="4454" y="679"/>
                  </a:lnTo>
                  <a:lnTo>
                    <a:pt x="423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67;p38">
              <a:extLst>
                <a:ext uri="{FF2B5EF4-FFF2-40B4-BE49-F238E27FC236}">
                  <a16:creationId xmlns:a16="http://schemas.microsoft.com/office/drawing/2014/main" id="{5BB78DE9-424C-C921-349D-CF071C0E5971}"/>
                </a:ext>
              </a:extLst>
            </p:cNvPr>
            <p:cNvSpPr/>
            <p:nvPr/>
          </p:nvSpPr>
          <p:spPr>
            <a:xfrm>
              <a:off x="5407596" y="3770995"/>
              <a:ext cx="141387" cy="63685"/>
            </a:xfrm>
            <a:custGeom>
              <a:avLst/>
              <a:gdLst/>
              <a:ahLst/>
              <a:cxnLst/>
              <a:rect l="l" t="t" r="r" b="b"/>
              <a:pathLst>
                <a:path w="4418" h="1990" extrusionOk="0">
                  <a:moveTo>
                    <a:pt x="4203" y="1"/>
                  </a:moveTo>
                  <a:lnTo>
                    <a:pt x="0" y="1322"/>
                  </a:lnTo>
                  <a:lnTo>
                    <a:pt x="215" y="1989"/>
                  </a:lnTo>
                  <a:lnTo>
                    <a:pt x="4418" y="644"/>
                  </a:lnTo>
                  <a:lnTo>
                    <a:pt x="420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68;p38">
              <a:extLst>
                <a:ext uri="{FF2B5EF4-FFF2-40B4-BE49-F238E27FC236}">
                  <a16:creationId xmlns:a16="http://schemas.microsoft.com/office/drawing/2014/main" id="{24466455-6418-B542-BFA1-155278EF2FDE}"/>
                </a:ext>
              </a:extLst>
            </p:cNvPr>
            <p:cNvSpPr/>
            <p:nvPr/>
          </p:nvSpPr>
          <p:spPr>
            <a:xfrm>
              <a:off x="5676222" y="3684526"/>
              <a:ext cx="141387" cy="63653"/>
            </a:xfrm>
            <a:custGeom>
              <a:avLst/>
              <a:gdLst/>
              <a:ahLst/>
              <a:cxnLst/>
              <a:rect l="l" t="t" r="r" b="b"/>
              <a:pathLst>
                <a:path w="4418" h="1989" extrusionOk="0">
                  <a:moveTo>
                    <a:pt x="4239" y="0"/>
                  </a:moveTo>
                  <a:lnTo>
                    <a:pt x="0" y="1357"/>
                  </a:lnTo>
                  <a:lnTo>
                    <a:pt x="215" y="1988"/>
                  </a:lnTo>
                  <a:lnTo>
                    <a:pt x="4418" y="679"/>
                  </a:lnTo>
                  <a:lnTo>
                    <a:pt x="42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69;p38">
              <a:extLst>
                <a:ext uri="{FF2B5EF4-FFF2-40B4-BE49-F238E27FC236}">
                  <a16:creationId xmlns:a16="http://schemas.microsoft.com/office/drawing/2014/main" id="{4996F4A0-34EE-68E4-BB28-279D81C15B2D}"/>
                </a:ext>
              </a:extLst>
            </p:cNvPr>
            <p:cNvSpPr/>
            <p:nvPr/>
          </p:nvSpPr>
          <p:spPr>
            <a:xfrm>
              <a:off x="5945967" y="3599176"/>
              <a:ext cx="141419" cy="63653"/>
            </a:xfrm>
            <a:custGeom>
              <a:avLst/>
              <a:gdLst/>
              <a:ahLst/>
              <a:cxnLst/>
              <a:rect l="l" t="t" r="r" b="b"/>
              <a:pathLst>
                <a:path w="4419" h="1989" extrusionOk="0">
                  <a:moveTo>
                    <a:pt x="4204" y="0"/>
                  </a:moveTo>
                  <a:lnTo>
                    <a:pt x="1" y="1357"/>
                  </a:lnTo>
                  <a:lnTo>
                    <a:pt x="215" y="1988"/>
                  </a:lnTo>
                  <a:lnTo>
                    <a:pt x="4418" y="643"/>
                  </a:lnTo>
                  <a:lnTo>
                    <a:pt x="42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70;p38">
              <a:extLst>
                <a:ext uri="{FF2B5EF4-FFF2-40B4-BE49-F238E27FC236}">
                  <a16:creationId xmlns:a16="http://schemas.microsoft.com/office/drawing/2014/main" id="{BBE483D7-F2C5-61E9-BA14-F5E3BDB1D41E}"/>
                </a:ext>
              </a:extLst>
            </p:cNvPr>
            <p:cNvSpPr/>
            <p:nvPr/>
          </p:nvSpPr>
          <p:spPr>
            <a:xfrm>
              <a:off x="6214593" y="3513827"/>
              <a:ext cx="141387" cy="62501"/>
            </a:xfrm>
            <a:custGeom>
              <a:avLst/>
              <a:gdLst/>
              <a:ahLst/>
              <a:cxnLst/>
              <a:rect l="l" t="t" r="r" b="b"/>
              <a:pathLst>
                <a:path w="4418" h="1953" extrusionOk="0">
                  <a:moveTo>
                    <a:pt x="4239" y="0"/>
                  </a:moveTo>
                  <a:lnTo>
                    <a:pt x="1" y="1346"/>
                  </a:lnTo>
                  <a:lnTo>
                    <a:pt x="215" y="1953"/>
                  </a:lnTo>
                  <a:lnTo>
                    <a:pt x="4418" y="643"/>
                  </a:lnTo>
                  <a:lnTo>
                    <a:pt x="42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71;p38">
              <a:extLst>
                <a:ext uri="{FF2B5EF4-FFF2-40B4-BE49-F238E27FC236}">
                  <a16:creationId xmlns:a16="http://schemas.microsoft.com/office/drawing/2014/main" id="{88139BBB-6008-8054-4B37-E2B6CC0020C9}"/>
                </a:ext>
              </a:extLst>
            </p:cNvPr>
            <p:cNvSpPr/>
            <p:nvPr/>
          </p:nvSpPr>
          <p:spPr>
            <a:xfrm>
              <a:off x="6484370" y="3428477"/>
              <a:ext cx="141387" cy="62501"/>
            </a:xfrm>
            <a:custGeom>
              <a:avLst/>
              <a:gdLst/>
              <a:ahLst/>
              <a:cxnLst/>
              <a:rect l="l" t="t" r="r" b="b"/>
              <a:pathLst>
                <a:path w="4418" h="1953" extrusionOk="0">
                  <a:moveTo>
                    <a:pt x="4203" y="0"/>
                  </a:moveTo>
                  <a:lnTo>
                    <a:pt x="0" y="1310"/>
                  </a:lnTo>
                  <a:lnTo>
                    <a:pt x="179" y="1953"/>
                  </a:lnTo>
                  <a:lnTo>
                    <a:pt x="4418" y="607"/>
                  </a:lnTo>
                  <a:lnTo>
                    <a:pt x="420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72;p38">
              <a:extLst>
                <a:ext uri="{FF2B5EF4-FFF2-40B4-BE49-F238E27FC236}">
                  <a16:creationId xmlns:a16="http://schemas.microsoft.com/office/drawing/2014/main" id="{DFB08B81-7C88-5303-2F4F-403AB3BA7432}"/>
                </a:ext>
              </a:extLst>
            </p:cNvPr>
            <p:cNvSpPr/>
            <p:nvPr/>
          </p:nvSpPr>
          <p:spPr>
            <a:xfrm>
              <a:off x="6752995" y="3343128"/>
              <a:ext cx="141387" cy="61381"/>
            </a:xfrm>
            <a:custGeom>
              <a:avLst/>
              <a:gdLst/>
              <a:ahLst/>
              <a:cxnLst/>
              <a:rect l="l" t="t" r="r" b="b"/>
              <a:pathLst>
                <a:path w="4418" h="1918" extrusionOk="0">
                  <a:moveTo>
                    <a:pt x="4239" y="0"/>
                  </a:moveTo>
                  <a:lnTo>
                    <a:pt x="0" y="1310"/>
                  </a:lnTo>
                  <a:lnTo>
                    <a:pt x="215" y="1917"/>
                  </a:lnTo>
                  <a:lnTo>
                    <a:pt x="4418" y="572"/>
                  </a:lnTo>
                  <a:lnTo>
                    <a:pt x="42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73;p38">
              <a:extLst>
                <a:ext uri="{FF2B5EF4-FFF2-40B4-BE49-F238E27FC236}">
                  <a16:creationId xmlns:a16="http://schemas.microsoft.com/office/drawing/2014/main" id="{AAFC334B-4A36-C66B-7BF5-9DB87B09AF37}"/>
                </a:ext>
              </a:extLst>
            </p:cNvPr>
            <p:cNvSpPr/>
            <p:nvPr/>
          </p:nvSpPr>
          <p:spPr>
            <a:xfrm>
              <a:off x="7022773" y="3192622"/>
              <a:ext cx="57156" cy="126538"/>
            </a:xfrm>
            <a:custGeom>
              <a:avLst/>
              <a:gdLst/>
              <a:ahLst/>
              <a:cxnLst/>
              <a:rect l="l" t="t" r="r" b="b"/>
              <a:pathLst>
                <a:path w="1786" h="3954" extrusionOk="0">
                  <a:moveTo>
                    <a:pt x="536" y="0"/>
                  </a:moveTo>
                  <a:lnTo>
                    <a:pt x="286" y="572"/>
                  </a:lnTo>
                  <a:cubicBezTo>
                    <a:pt x="572" y="715"/>
                    <a:pt x="822" y="893"/>
                    <a:pt x="964" y="1179"/>
                  </a:cubicBezTo>
                  <a:cubicBezTo>
                    <a:pt x="1107" y="1429"/>
                    <a:pt x="1179" y="1750"/>
                    <a:pt x="1143" y="2072"/>
                  </a:cubicBezTo>
                  <a:cubicBezTo>
                    <a:pt x="1107" y="2358"/>
                    <a:pt x="1000" y="2679"/>
                    <a:pt x="786" y="2881"/>
                  </a:cubicBezTo>
                  <a:cubicBezTo>
                    <a:pt x="572" y="3096"/>
                    <a:pt x="357" y="3274"/>
                    <a:pt x="0" y="3346"/>
                  </a:cubicBezTo>
                  <a:lnTo>
                    <a:pt x="179" y="3953"/>
                  </a:lnTo>
                  <a:cubicBezTo>
                    <a:pt x="572" y="3846"/>
                    <a:pt x="1000" y="3596"/>
                    <a:pt x="1250" y="3274"/>
                  </a:cubicBezTo>
                  <a:cubicBezTo>
                    <a:pt x="1536" y="2953"/>
                    <a:pt x="1715" y="2536"/>
                    <a:pt x="1750" y="2108"/>
                  </a:cubicBezTo>
                  <a:cubicBezTo>
                    <a:pt x="1786" y="1679"/>
                    <a:pt x="1715" y="1250"/>
                    <a:pt x="1500" y="857"/>
                  </a:cubicBezTo>
                  <a:cubicBezTo>
                    <a:pt x="1286" y="500"/>
                    <a:pt x="929" y="179"/>
                    <a:pt x="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74;p38">
              <a:extLst>
                <a:ext uri="{FF2B5EF4-FFF2-40B4-BE49-F238E27FC236}">
                  <a16:creationId xmlns:a16="http://schemas.microsoft.com/office/drawing/2014/main" id="{60983733-A541-EDBD-6909-1F30E2691405}"/>
                </a:ext>
              </a:extLst>
            </p:cNvPr>
            <p:cNvSpPr/>
            <p:nvPr/>
          </p:nvSpPr>
          <p:spPr>
            <a:xfrm>
              <a:off x="6772421" y="3082503"/>
              <a:ext cx="137963" cy="72806"/>
            </a:xfrm>
            <a:custGeom>
              <a:avLst/>
              <a:gdLst/>
              <a:ahLst/>
              <a:cxnLst/>
              <a:rect l="l" t="t" r="r" b="b"/>
              <a:pathLst>
                <a:path w="4311" h="2275" extrusionOk="0">
                  <a:moveTo>
                    <a:pt x="215" y="0"/>
                  </a:moveTo>
                  <a:lnTo>
                    <a:pt x="1" y="572"/>
                  </a:lnTo>
                  <a:lnTo>
                    <a:pt x="4061" y="2274"/>
                  </a:lnTo>
                  <a:lnTo>
                    <a:pt x="4311" y="1739"/>
                  </a:lnTo>
                  <a:lnTo>
                    <a:pt x="21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75;p38">
              <a:extLst>
                <a:ext uri="{FF2B5EF4-FFF2-40B4-BE49-F238E27FC236}">
                  <a16:creationId xmlns:a16="http://schemas.microsoft.com/office/drawing/2014/main" id="{BEC3A250-C617-A023-0A91-78DB8E56B4C2}"/>
                </a:ext>
              </a:extLst>
            </p:cNvPr>
            <p:cNvSpPr/>
            <p:nvPr/>
          </p:nvSpPr>
          <p:spPr>
            <a:xfrm>
              <a:off x="6512948" y="2972000"/>
              <a:ext cx="136811" cy="72806"/>
            </a:xfrm>
            <a:custGeom>
              <a:avLst/>
              <a:gdLst/>
              <a:ahLst/>
              <a:cxnLst/>
              <a:rect l="l" t="t" r="r" b="b"/>
              <a:pathLst>
                <a:path w="4275" h="2275" extrusionOk="0">
                  <a:moveTo>
                    <a:pt x="215" y="0"/>
                  </a:moveTo>
                  <a:lnTo>
                    <a:pt x="0" y="536"/>
                  </a:lnTo>
                  <a:lnTo>
                    <a:pt x="4060" y="2275"/>
                  </a:lnTo>
                  <a:lnTo>
                    <a:pt x="4275" y="1739"/>
                  </a:lnTo>
                  <a:lnTo>
                    <a:pt x="21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76;p38">
              <a:extLst>
                <a:ext uri="{FF2B5EF4-FFF2-40B4-BE49-F238E27FC236}">
                  <a16:creationId xmlns:a16="http://schemas.microsoft.com/office/drawing/2014/main" id="{334F6A69-F621-C241-0DA3-CB32B0C4BC3D}"/>
                </a:ext>
              </a:extLst>
            </p:cNvPr>
            <p:cNvSpPr/>
            <p:nvPr/>
          </p:nvSpPr>
          <p:spPr>
            <a:xfrm>
              <a:off x="6252323" y="2861497"/>
              <a:ext cx="137579" cy="71686"/>
            </a:xfrm>
            <a:custGeom>
              <a:avLst/>
              <a:gdLst/>
              <a:ahLst/>
              <a:cxnLst/>
              <a:rect l="l" t="t" r="r" b="b"/>
              <a:pathLst>
                <a:path w="4299" h="2240" extrusionOk="0">
                  <a:moveTo>
                    <a:pt x="251" y="1"/>
                  </a:moveTo>
                  <a:lnTo>
                    <a:pt x="1" y="501"/>
                  </a:lnTo>
                  <a:lnTo>
                    <a:pt x="4096" y="2239"/>
                  </a:lnTo>
                  <a:lnTo>
                    <a:pt x="4299" y="1751"/>
                  </a:lnTo>
                  <a:lnTo>
                    <a:pt x="2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77;p38">
              <a:extLst>
                <a:ext uri="{FF2B5EF4-FFF2-40B4-BE49-F238E27FC236}">
                  <a16:creationId xmlns:a16="http://schemas.microsoft.com/office/drawing/2014/main" id="{6614C3A4-5AE9-9972-D965-A53CD1C542B4}"/>
                </a:ext>
              </a:extLst>
            </p:cNvPr>
            <p:cNvSpPr/>
            <p:nvPr/>
          </p:nvSpPr>
          <p:spPr>
            <a:xfrm>
              <a:off x="5992850" y="2750994"/>
              <a:ext cx="136427" cy="72070"/>
            </a:xfrm>
            <a:custGeom>
              <a:avLst/>
              <a:gdLst/>
              <a:ahLst/>
              <a:cxnLst/>
              <a:rect l="l" t="t" r="r" b="b"/>
              <a:pathLst>
                <a:path w="4263" h="2252" extrusionOk="0">
                  <a:moveTo>
                    <a:pt x="215" y="1"/>
                  </a:moveTo>
                  <a:lnTo>
                    <a:pt x="0" y="501"/>
                  </a:lnTo>
                  <a:lnTo>
                    <a:pt x="4049" y="2251"/>
                  </a:lnTo>
                  <a:lnTo>
                    <a:pt x="4263" y="1715"/>
                  </a:lnTo>
                  <a:lnTo>
                    <a:pt x="2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78;p38">
              <a:extLst>
                <a:ext uri="{FF2B5EF4-FFF2-40B4-BE49-F238E27FC236}">
                  <a16:creationId xmlns:a16="http://schemas.microsoft.com/office/drawing/2014/main" id="{1CB6E405-7A67-EC40-0B3A-2515F9E62507}"/>
                </a:ext>
              </a:extLst>
            </p:cNvPr>
            <p:cNvSpPr/>
            <p:nvPr/>
          </p:nvSpPr>
          <p:spPr>
            <a:xfrm>
              <a:off x="5733377" y="2640874"/>
              <a:ext cx="136427" cy="70534"/>
            </a:xfrm>
            <a:custGeom>
              <a:avLst/>
              <a:gdLst/>
              <a:ahLst/>
              <a:cxnLst/>
              <a:rect l="l" t="t" r="r" b="b"/>
              <a:pathLst>
                <a:path w="4263" h="2204" extrusionOk="0">
                  <a:moveTo>
                    <a:pt x="215" y="1"/>
                  </a:moveTo>
                  <a:lnTo>
                    <a:pt x="0" y="453"/>
                  </a:lnTo>
                  <a:lnTo>
                    <a:pt x="4048" y="2204"/>
                  </a:lnTo>
                  <a:lnTo>
                    <a:pt x="4263" y="1704"/>
                  </a:lnTo>
                  <a:lnTo>
                    <a:pt x="2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79;p38">
              <a:extLst>
                <a:ext uri="{FF2B5EF4-FFF2-40B4-BE49-F238E27FC236}">
                  <a16:creationId xmlns:a16="http://schemas.microsoft.com/office/drawing/2014/main" id="{425F35BA-4397-636B-0205-7FD701C4F1E4}"/>
                </a:ext>
              </a:extLst>
            </p:cNvPr>
            <p:cNvSpPr/>
            <p:nvPr/>
          </p:nvSpPr>
          <p:spPr>
            <a:xfrm>
              <a:off x="5473905" y="2530403"/>
              <a:ext cx="136427" cy="70502"/>
            </a:xfrm>
            <a:custGeom>
              <a:avLst/>
              <a:gdLst/>
              <a:ahLst/>
              <a:cxnLst/>
              <a:rect l="l" t="t" r="r" b="b"/>
              <a:pathLst>
                <a:path w="4263" h="2203" extrusionOk="0">
                  <a:moveTo>
                    <a:pt x="179" y="0"/>
                  </a:moveTo>
                  <a:lnTo>
                    <a:pt x="0" y="464"/>
                  </a:lnTo>
                  <a:lnTo>
                    <a:pt x="4048" y="2203"/>
                  </a:lnTo>
                  <a:lnTo>
                    <a:pt x="4263" y="1703"/>
                  </a:lnTo>
                  <a:lnTo>
                    <a:pt x="1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480;p38">
              <a:extLst>
                <a:ext uri="{FF2B5EF4-FFF2-40B4-BE49-F238E27FC236}">
                  <a16:creationId xmlns:a16="http://schemas.microsoft.com/office/drawing/2014/main" id="{3EB6FD8B-09C9-04ED-03BB-74908D8C81CA}"/>
                </a:ext>
              </a:extLst>
            </p:cNvPr>
            <p:cNvSpPr/>
            <p:nvPr/>
          </p:nvSpPr>
          <p:spPr>
            <a:xfrm>
              <a:off x="5214048" y="2418748"/>
              <a:ext cx="135659" cy="70534"/>
            </a:xfrm>
            <a:custGeom>
              <a:avLst/>
              <a:gdLst/>
              <a:ahLst/>
              <a:cxnLst/>
              <a:rect l="l" t="t" r="r" b="b"/>
              <a:pathLst>
                <a:path w="4239" h="2204" extrusionOk="0">
                  <a:moveTo>
                    <a:pt x="179" y="1"/>
                  </a:moveTo>
                  <a:lnTo>
                    <a:pt x="0" y="465"/>
                  </a:lnTo>
                  <a:lnTo>
                    <a:pt x="4060" y="2203"/>
                  </a:lnTo>
                  <a:lnTo>
                    <a:pt x="4239" y="1751"/>
                  </a:lnTo>
                  <a:lnTo>
                    <a:pt x="17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481;p38">
              <a:extLst>
                <a:ext uri="{FF2B5EF4-FFF2-40B4-BE49-F238E27FC236}">
                  <a16:creationId xmlns:a16="http://schemas.microsoft.com/office/drawing/2014/main" id="{50D3B55B-BD61-51DC-F482-3EE0D05087DA}"/>
                </a:ext>
              </a:extLst>
            </p:cNvPr>
            <p:cNvSpPr/>
            <p:nvPr/>
          </p:nvSpPr>
          <p:spPr>
            <a:xfrm>
              <a:off x="4953423" y="2308245"/>
              <a:ext cx="136811" cy="70918"/>
            </a:xfrm>
            <a:custGeom>
              <a:avLst/>
              <a:gdLst/>
              <a:ahLst/>
              <a:cxnLst/>
              <a:rect l="l" t="t" r="r" b="b"/>
              <a:pathLst>
                <a:path w="4275" h="2216" extrusionOk="0">
                  <a:moveTo>
                    <a:pt x="214" y="1"/>
                  </a:moveTo>
                  <a:lnTo>
                    <a:pt x="0" y="465"/>
                  </a:lnTo>
                  <a:lnTo>
                    <a:pt x="4060" y="2215"/>
                  </a:lnTo>
                  <a:lnTo>
                    <a:pt x="4275" y="1751"/>
                  </a:lnTo>
                  <a:lnTo>
                    <a:pt x="21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82;p38">
              <a:extLst>
                <a:ext uri="{FF2B5EF4-FFF2-40B4-BE49-F238E27FC236}">
                  <a16:creationId xmlns:a16="http://schemas.microsoft.com/office/drawing/2014/main" id="{D3AE12E7-1AA6-D93F-661C-1FF4B67B80EB}"/>
                </a:ext>
              </a:extLst>
            </p:cNvPr>
            <p:cNvSpPr/>
            <p:nvPr/>
          </p:nvSpPr>
          <p:spPr>
            <a:xfrm>
              <a:off x="4693950" y="2198126"/>
              <a:ext cx="136811" cy="69381"/>
            </a:xfrm>
            <a:custGeom>
              <a:avLst/>
              <a:gdLst/>
              <a:ahLst/>
              <a:cxnLst/>
              <a:rect l="l" t="t" r="r" b="b"/>
              <a:pathLst>
                <a:path w="4275" h="2168" extrusionOk="0">
                  <a:moveTo>
                    <a:pt x="214" y="1"/>
                  </a:moveTo>
                  <a:lnTo>
                    <a:pt x="0" y="418"/>
                  </a:lnTo>
                  <a:cubicBezTo>
                    <a:pt x="357" y="596"/>
                    <a:pt x="679" y="703"/>
                    <a:pt x="1036" y="882"/>
                  </a:cubicBezTo>
                  <a:lnTo>
                    <a:pt x="2036" y="1311"/>
                  </a:lnTo>
                  <a:lnTo>
                    <a:pt x="4060" y="2168"/>
                  </a:lnTo>
                  <a:lnTo>
                    <a:pt x="4274" y="1739"/>
                  </a:lnTo>
                  <a:lnTo>
                    <a:pt x="2203" y="846"/>
                  </a:lnTo>
                  <a:lnTo>
                    <a:pt x="1214" y="418"/>
                  </a:lnTo>
                  <a:cubicBezTo>
                    <a:pt x="893" y="275"/>
                    <a:pt x="500" y="144"/>
                    <a:pt x="2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83;p38">
              <a:extLst>
                <a:ext uri="{FF2B5EF4-FFF2-40B4-BE49-F238E27FC236}">
                  <a16:creationId xmlns:a16="http://schemas.microsoft.com/office/drawing/2014/main" id="{EC8480A8-E094-BD36-8712-F046F5DFF2D5}"/>
                </a:ext>
              </a:extLst>
            </p:cNvPr>
            <p:cNvSpPr/>
            <p:nvPr/>
          </p:nvSpPr>
          <p:spPr>
            <a:xfrm>
              <a:off x="4682494" y="2038500"/>
              <a:ext cx="141387" cy="53732"/>
            </a:xfrm>
            <a:custGeom>
              <a:avLst/>
              <a:gdLst/>
              <a:ahLst/>
              <a:cxnLst/>
              <a:rect l="l" t="t" r="r" b="b"/>
              <a:pathLst>
                <a:path w="4418" h="1679" extrusionOk="0">
                  <a:moveTo>
                    <a:pt x="4311" y="0"/>
                  </a:moveTo>
                  <a:lnTo>
                    <a:pt x="2144" y="536"/>
                  </a:lnTo>
                  <a:lnTo>
                    <a:pt x="1072" y="822"/>
                  </a:lnTo>
                  <a:cubicBezTo>
                    <a:pt x="715" y="893"/>
                    <a:pt x="322" y="1036"/>
                    <a:pt x="1" y="1322"/>
                  </a:cubicBezTo>
                  <a:lnTo>
                    <a:pt x="287" y="1679"/>
                  </a:lnTo>
                  <a:cubicBezTo>
                    <a:pt x="537" y="1465"/>
                    <a:pt x="822" y="1358"/>
                    <a:pt x="1215" y="1250"/>
                  </a:cubicBezTo>
                  <a:lnTo>
                    <a:pt x="2287" y="1000"/>
                  </a:lnTo>
                  <a:lnTo>
                    <a:pt x="4418" y="429"/>
                  </a:lnTo>
                  <a:lnTo>
                    <a:pt x="43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84;p38">
              <a:extLst>
                <a:ext uri="{FF2B5EF4-FFF2-40B4-BE49-F238E27FC236}">
                  <a16:creationId xmlns:a16="http://schemas.microsoft.com/office/drawing/2014/main" id="{27493B0A-F418-83BF-EC93-A1DA4DCB8309}"/>
                </a:ext>
              </a:extLst>
            </p:cNvPr>
            <p:cNvSpPr/>
            <p:nvPr/>
          </p:nvSpPr>
          <p:spPr>
            <a:xfrm>
              <a:off x="4956847" y="1969151"/>
              <a:ext cx="140235" cy="48036"/>
            </a:xfrm>
            <a:custGeom>
              <a:avLst/>
              <a:gdLst/>
              <a:ahLst/>
              <a:cxnLst/>
              <a:rect l="l" t="t" r="r" b="b"/>
              <a:pathLst>
                <a:path w="4382" h="1501" extrusionOk="0">
                  <a:moveTo>
                    <a:pt x="4275" y="0"/>
                  </a:moveTo>
                  <a:lnTo>
                    <a:pt x="0" y="1072"/>
                  </a:lnTo>
                  <a:lnTo>
                    <a:pt x="107" y="1500"/>
                  </a:lnTo>
                  <a:lnTo>
                    <a:pt x="4382" y="393"/>
                  </a:lnTo>
                  <a:lnTo>
                    <a:pt x="42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85;p38">
              <a:extLst>
                <a:ext uri="{FF2B5EF4-FFF2-40B4-BE49-F238E27FC236}">
                  <a16:creationId xmlns:a16="http://schemas.microsoft.com/office/drawing/2014/main" id="{0A4A6A48-043A-DAC5-9954-35EB22081FF8}"/>
                </a:ext>
              </a:extLst>
            </p:cNvPr>
            <p:cNvSpPr/>
            <p:nvPr/>
          </p:nvSpPr>
          <p:spPr>
            <a:xfrm>
              <a:off x="5230049" y="1898651"/>
              <a:ext cx="140235" cy="48804"/>
            </a:xfrm>
            <a:custGeom>
              <a:avLst/>
              <a:gdLst/>
              <a:ahLst/>
              <a:cxnLst/>
              <a:rect l="l" t="t" r="r" b="b"/>
              <a:pathLst>
                <a:path w="4382" h="1525" extrusionOk="0">
                  <a:moveTo>
                    <a:pt x="4274" y="1"/>
                  </a:moveTo>
                  <a:lnTo>
                    <a:pt x="0" y="1108"/>
                  </a:lnTo>
                  <a:lnTo>
                    <a:pt x="107" y="1525"/>
                  </a:lnTo>
                  <a:lnTo>
                    <a:pt x="4382" y="429"/>
                  </a:lnTo>
                  <a:lnTo>
                    <a:pt x="427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486;p38">
              <a:extLst>
                <a:ext uri="{FF2B5EF4-FFF2-40B4-BE49-F238E27FC236}">
                  <a16:creationId xmlns:a16="http://schemas.microsoft.com/office/drawing/2014/main" id="{15513613-0BA0-4F5E-8B63-D26F4A85B8FE}"/>
                </a:ext>
              </a:extLst>
            </p:cNvPr>
            <p:cNvSpPr/>
            <p:nvPr/>
          </p:nvSpPr>
          <p:spPr>
            <a:xfrm>
              <a:off x="5504371" y="1829302"/>
              <a:ext cx="140235" cy="47652"/>
            </a:xfrm>
            <a:custGeom>
              <a:avLst/>
              <a:gdLst/>
              <a:ahLst/>
              <a:cxnLst/>
              <a:rect l="l" t="t" r="r" b="b"/>
              <a:pathLst>
                <a:path w="4382" h="1489" extrusionOk="0">
                  <a:moveTo>
                    <a:pt x="4275" y="1"/>
                  </a:moveTo>
                  <a:lnTo>
                    <a:pt x="1" y="1060"/>
                  </a:lnTo>
                  <a:lnTo>
                    <a:pt x="108" y="1489"/>
                  </a:lnTo>
                  <a:lnTo>
                    <a:pt x="4382" y="394"/>
                  </a:lnTo>
                  <a:lnTo>
                    <a:pt x="427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487;p38">
              <a:extLst>
                <a:ext uri="{FF2B5EF4-FFF2-40B4-BE49-F238E27FC236}">
                  <a16:creationId xmlns:a16="http://schemas.microsoft.com/office/drawing/2014/main" id="{DAB7FE2D-1233-457A-9B25-EDF6A08082ED}"/>
                </a:ext>
              </a:extLst>
            </p:cNvPr>
            <p:cNvSpPr/>
            <p:nvPr/>
          </p:nvSpPr>
          <p:spPr>
            <a:xfrm>
              <a:off x="5777572" y="1758450"/>
              <a:ext cx="140235" cy="48036"/>
            </a:xfrm>
            <a:custGeom>
              <a:avLst/>
              <a:gdLst/>
              <a:ahLst/>
              <a:cxnLst/>
              <a:rect l="l" t="t" r="r" b="b"/>
              <a:pathLst>
                <a:path w="4382" h="1501" extrusionOk="0">
                  <a:moveTo>
                    <a:pt x="4275" y="0"/>
                  </a:moveTo>
                  <a:lnTo>
                    <a:pt x="0" y="1107"/>
                  </a:lnTo>
                  <a:lnTo>
                    <a:pt x="108" y="1500"/>
                  </a:lnTo>
                  <a:lnTo>
                    <a:pt x="4382" y="393"/>
                  </a:lnTo>
                  <a:lnTo>
                    <a:pt x="42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88;p38">
              <a:extLst>
                <a:ext uri="{FF2B5EF4-FFF2-40B4-BE49-F238E27FC236}">
                  <a16:creationId xmlns:a16="http://schemas.microsoft.com/office/drawing/2014/main" id="{133EAD93-BAEE-AAD1-A9B3-A7C5794A488E}"/>
                </a:ext>
              </a:extLst>
            </p:cNvPr>
            <p:cNvSpPr/>
            <p:nvPr/>
          </p:nvSpPr>
          <p:spPr>
            <a:xfrm>
              <a:off x="6051894" y="1689101"/>
              <a:ext cx="139115" cy="46884"/>
            </a:xfrm>
            <a:custGeom>
              <a:avLst/>
              <a:gdLst/>
              <a:ahLst/>
              <a:cxnLst/>
              <a:rect l="l" t="t" r="r" b="b"/>
              <a:pathLst>
                <a:path w="4347" h="1465" extrusionOk="0">
                  <a:moveTo>
                    <a:pt x="4275" y="0"/>
                  </a:moveTo>
                  <a:lnTo>
                    <a:pt x="1" y="1107"/>
                  </a:lnTo>
                  <a:lnTo>
                    <a:pt x="72" y="1465"/>
                  </a:lnTo>
                  <a:lnTo>
                    <a:pt x="4347" y="357"/>
                  </a:lnTo>
                  <a:lnTo>
                    <a:pt x="42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89;p38">
              <a:extLst>
                <a:ext uri="{FF2B5EF4-FFF2-40B4-BE49-F238E27FC236}">
                  <a16:creationId xmlns:a16="http://schemas.microsoft.com/office/drawing/2014/main" id="{4E84DE84-F3CC-B612-8B19-F6245063ED38}"/>
                </a:ext>
              </a:extLst>
            </p:cNvPr>
            <p:cNvSpPr/>
            <p:nvPr/>
          </p:nvSpPr>
          <p:spPr>
            <a:xfrm>
              <a:off x="6325096" y="1619753"/>
              <a:ext cx="140267" cy="45380"/>
            </a:xfrm>
            <a:custGeom>
              <a:avLst/>
              <a:gdLst/>
              <a:ahLst/>
              <a:cxnLst/>
              <a:rect l="l" t="t" r="r" b="b"/>
              <a:pathLst>
                <a:path w="4383" h="1418" extrusionOk="0">
                  <a:moveTo>
                    <a:pt x="4275" y="0"/>
                  </a:moveTo>
                  <a:lnTo>
                    <a:pt x="1" y="1072"/>
                  </a:lnTo>
                  <a:lnTo>
                    <a:pt x="108" y="1417"/>
                  </a:lnTo>
                  <a:lnTo>
                    <a:pt x="4382" y="322"/>
                  </a:lnTo>
                  <a:lnTo>
                    <a:pt x="42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90;p38">
              <a:extLst>
                <a:ext uri="{FF2B5EF4-FFF2-40B4-BE49-F238E27FC236}">
                  <a16:creationId xmlns:a16="http://schemas.microsoft.com/office/drawing/2014/main" id="{17D2ABDC-EE91-0CD2-1849-4BBFA4013D12}"/>
                </a:ext>
              </a:extLst>
            </p:cNvPr>
            <p:cNvSpPr/>
            <p:nvPr/>
          </p:nvSpPr>
          <p:spPr>
            <a:xfrm>
              <a:off x="6599449" y="1549252"/>
              <a:ext cx="139083" cy="45380"/>
            </a:xfrm>
            <a:custGeom>
              <a:avLst/>
              <a:gdLst/>
              <a:ahLst/>
              <a:cxnLst/>
              <a:rect l="l" t="t" r="r" b="b"/>
              <a:pathLst>
                <a:path w="4346" h="1418" extrusionOk="0">
                  <a:moveTo>
                    <a:pt x="4275" y="1"/>
                  </a:moveTo>
                  <a:lnTo>
                    <a:pt x="0" y="1096"/>
                  </a:lnTo>
                  <a:lnTo>
                    <a:pt x="72" y="1417"/>
                  </a:lnTo>
                  <a:lnTo>
                    <a:pt x="4346" y="322"/>
                  </a:lnTo>
                  <a:lnTo>
                    <a:pt x="427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91;p38">
              <a:extLst>
                <a:ext uri="{FF2B5EF4-FFF2-40B4-BE49-F238E27FC236}">
                  <a16:creationId xmlns:a16="http://schemas.microsoft.com/office/drawing/2014/main" id="{7D03266D-2A6E-491A-3160-5F3D31EB37F6}"/>
                </a:ext>
              </a:extLst>
            </p:cNvPr>
            <p:cNvSpPr/>
            <p:nvPr/>
          </p:nvSpPr>
          <p:spPr>
            <a:xfrm>
              <a:off x="6872619" y="1479904"/>
              <a:ext cx="140267" cy="45380"/>
            </a:xfrm>
            <a:custGeom>
              <a:avLst/>
              <a:gdLst/>
              <a:ahLst/>
              <a:cxnLst/>
              <a:rect l="l" t="t" r="r" b="b"/>
              <a:pathLst>
                <a:path w="4383" h="1418" extrusionOk="0">
                  <a:moveTo>
                    <a:pt x="4275" y="1"/>
                  </a:moveTo>
                  <a:lnTo>
                    <a:pt x="1" y="1060"/>
                  </a:lnTo>
                  <a:lnTo>
                    <a:pt x="72" y="1418"/>
                  </a:lnTo>
                  <a:lnTo>
                    <a:pt x="4382" y="310"/>
                  </a:lnTo>
                  <a:lnTo>
                    <a:pt x="427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92;p38">
              <a:extLst>
                <a:ext uri="{FF2B5EF4-FFF2-40B4-BE49-F238E27FC236}">
                  <a16:creationId xmlns:a16="http://schemas.microsoft.com/office/drawing/2014/main" id="{B66047EA-1614-7B70-4AC8-1BFCA9D10B65}"/>
                </a:ext>
              </a:extLst>
            </p:cNvPr>
            <p:cNvSpPr/>
            <p:nvPr/>
          </p:nvSpPr>
          <p:spPr>
            <a:xfrm>
              <a:off x="7145821" y="1409051"/>
              <a:ext cx="139883" cy="45732"/>
            </a:xfrm>
            <a:custGeom>
              <a:avLst/>
              <a:gdLst/>
              <a:ahLst/>
              <a:cxnLst/>
              <a:rect l="l" t="t" r="r" b="b"/>
              <a:pathLst>
                <a:path w="4371" h="1429" extrusionOk="0">
                  <a:moveTo>
                    <a:pt x="4311" y="0"/>
                  </a:moveTo>
                  <a:lnTo>
                    <a:pt x="1" y="1107"/>
                  </a:lnTo>
                  <a:lnTo>
                    <a:pt x="108" y="1429"/>
                  </a:lnTo>
                  <a:lnTo>
                    <a:pt x="4370" y="322"/>
                  </a:lnTo>
                  <a:lnTo>
                    <a:pt x="43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93;p38">
              <a:extLst>
                <a:ext uri="{FF2B5EF4-FFF2-40B4-BE49-F238E27FC236}">
                  <a16:creationId xmlns:a16="http://schemas.microsoft.com/office/drawing/2014/main" id="{82283A6B-39B4-19D5-07B9-8ED51897DBBF}"/>
                </a:ext>
              </a:extLst>
            </p:cNvPr>
            <p:cNvSpPr/>
            <p:nvPr/>
          </p:nvSpPr>
          <p:spPr>
            <a:xfrm>
              <a:off x="7420174" y="1339702"/>
              <a:ext cx="138699" cy="44611"/>
            </a:xfrm>
            <a:custGeom>
              <a:avLst/>
              <a:gdLst/>
              <a:ahLst/>
              <a:cxnLst/>
              <a:rect l="l" t="t" r="r" b="b"/>
              <a:pathLst>
                <a:path w="4334" h="1394" extrusionOk="0">
                  <a:moveTo>
                    <a:pt x="4263" y="0"/>
                  </a:moveTo>
                  <a:lnTo>
                    <a:pt x="0" y="1107"/>
                  </a:lnTo>
                  <a:lnTo>
                    <a:pt x="72" y="1393"/>
                  </a:lnTo>
                  <a:lnTo>
                    <a:pt x="4334" y="286"/>
                  </a:lnTo>
                  <a:lnTo>
                    <a:pt x="42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94;p38">
              <a:extLst>
                <a:ext uri="{FF2B5EF4-FFF2-40B4-BE49-F238E27FC236}">
                  <a16:creationId xmlns:a16="http://schemas.microsoft.com/office/drawing/2014/main" id="{EF4518B4-7630-E480-1AC8-558283A0364E}"/>
                </a:ext>
              </a:extLst>
            </p:cNvPr>
            <p:cNvSpPr/>
            <p:nvPr/>
          </p:nvSpPr>
          <p:spPr>
            <a:xfrm>
              <a:off x="7693376" y="1269202"/>
              <a:ext cx="139851" cy="44227"/>
            </a:xfrm>
            <a:custGeom>
              <a:avLst/>
              <a:gdLst/>
              <a:ahLst/>
              <a:cxnLst/>
              <a:rect l="l" t="t" r="r" b="b"/>
              <a:pathLst>
                <a:path w="4370" h="1382" extrusionOk="0">
                  <a:moveTo>
                    <a:pt x="4298" y="1"/>
                  </a:moveTo>
                  <a:lnTo>
                    <a:pt x="0" y="1096"/>
                  </a:lnTo>
                  <a:lnTo>
                    <a:pt x="71" y="1382"/>
                  </a:lnTo>
                  <a:lnTo>
                    <a:pt x="4370" y="286"/>
                  </a:lnTo>
                  <a:lnTo>
                    <a:pt x="429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495;p38">
              <a:extLst>
                <a:ext uri="{FF2B5EF4-FFF2-40B4-BE49-F238E27FC236}">
                  <a16:creationId xmlns:a16="http://schemas.microsoft.com/office/drawing/2014/main" id="{59CADE72-BF31-CAF2-1C84-F2A697D56DB1}"/>
                </a:ext>
              </a:extLst>
            </p:cNvPr>
            <p:cNvSpPr/>
            <p:nvPr/>
          </p:nvSpPr>
          <p:spPr>
            <a:xfrm>
              <a:off x="7745571" y="1140426"/>
              <a:ext cx="139083" cy="49188"/>
            </a:xfrm>
            <a:custGeom>
              <a:avLst/>
              <a:gdLst/>
              <a:ahLst/>
              <a:cxnLst/>
              <a:rect l="l" t="t" r="r" b="b"/>
              <a:pathLst>
                <a:path w="4346" h="1537" extrusionOk="0">
                  <a:moveTo>
                    <a:pt x="72" y="0"/>
                  </a:moveTo>
                  <a:lnTo>
                    <a:pt x="0" y="250"/>
                  </a:lnTo>
                  <a:lnTo>
                    <a:pt x="2108" y="893"/>
                  </a:lnTo>
                  <a:lnTo>
                    <a:pt x="3167" y="1215"/>
                  </a:lnTo>
                  <a:lnTo>
                    <a:pt x="3703" y="1358"/>
                  </a:lnTo>
                  <a:cubicBezTo>
                    <a:pt x="3882" y="1429"/>
                    <a:pt x="4060" y="1465"/>
                    <a:pt x="4203" y="1536"/>
                  </a:cubicBezTo>
                  <a:lnTo>
                    <a:pt x="4346" y="1286"/>
                  </a:lnTo>
                  <a:cubicBezTo>
                    <a:pt x="4167" y="1179"/>
                    <a:pt x="3953" y="1143"/>
                    <a:pt x="3774" y="1108"/>
                  </a:cubicBezTo>
                  <a:lnTo>
                    <a:pt x="3239" y="929"/>
                  </a:lnTo>
                  <a:lnTo>
                    <a:pt x="2215" y="643"/>
                  </a:lnTo>
                  <a:lnTo>
                    <a:pt x="7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496;p38">
              <a:extLst>
                <a:ext uri="{FF2B5EF4-FFF2-40B4-BE49-F238E27FC236}">
                  <a16:creationId xmlns:a16="http://schemas.microsoft.com/office/drawing/2014/main" id="{F9E24A65-7F21-D450-A295-8875AFAA9626}"/>
                </a:ext>
              </a:extLst>
            </p:cNvPr>
            <p:cNvSpPr/>
            <p:nvPr/>
          </p:nvSpPr>
          <p:spPr>
            <a:xfrm>
              <a:off x="7474642" y="1060772"/>
              <a:ext cx="137963" cy="48068"/>
            </a:xfrm>
            <a:custGeom>
              <a:avLst/>
              <a:gdLst/>
              <a:ahLst/>
              <a:cxnLst/>
              <a:rect l="l" t="t" r="r" b="b"/>
              <a:pathLst>
                <a:path w="4311" h="1502" extrusionOk="0">
                  <a:moveTo>
                    <a:pt x="72" y="1"/>
                  </a:moveTo>
                  <a:lnTo>
                    <a:pt x="1" y="251"/>
                  </a:lnTo>
                  <a:lnTo>
                    <a:pt x="4239" y="1501"/>
                  </a:lnTo>
                  <a:lnTo>
                    <a:pt x="4311" y="1251"/>
                  </a:lnTo>
                  <a:lnTo>
                    <a:pt x="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497;p38">
              <a:extLst>
                <a:ext uri="{FF2B5EF4-FFF2-40B4-BE49-F238E27FC236}">
                  <a16:creationId xmlns:a16="http://schemas.microsoft.com/office/drawing/2014/main" id="{4A4E5AE9-DD33-A3A7-7E19-2481F9CD14B5}"/>
                </a:ext>
              </a:extLst>
            </p:cNvPr>
            <p:cNvSpPr/>
            <p:nvPr/>
          </p:nvSpPr>
          <p:spPr>
            <a:xfrm>
              <a:off x="7203744" y="982303"/>
              <a:ext cx="137963" cy="46884"/>
            </a:xfrm>
            <a:custGeom>
              <a:avLst/>
              <a:gdLst/>
              <a:ahLst/>
              <a:cxnLst/>
              <a:rect l="l" t="t" r="r" b="b"/>
              <a:pathLst>
                <a:path w="4311" h="1465" extrusionOk="0">
                  <a:moveTo>
                    <a:pt x="72" y="0"/>
                  </a:moveTo>
                  <a:lnTo>
                    <a:pt x="0" y="214"/>
                  </a:lnTo>
                  <a:lnTo>
                    <a:pt x="4239" y="1465"/>
                  </a:lnTo>
                  <a:lnTo>
                    <a:pt x="4311" y="1250"/>
                  </a:lnTo>
                  <a:lnTo>
                    <a:pt x="7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98;p38">
              <a:extLst>
                <a:ext uri="{FF2B5EF4-FFF2-40B4-BE49-F238E27FC236}">
                  <a16:creationId xmlns:a16="http://schemas.microsoft.com/office/drawing/2014/main" id="{BC20F294-A662-83D6-5D86-3EEE06D4E7BC}"/>
                </a:ext>
              </a:extLst>
            </p:cNvPr>
            <p:cNvSpPr/>
            <p:nvPr/>
          </p:nvSpPr>
          <p:spPr>
            <a:xfrm>
              <a:off x="6932847" y="902650"/>
              <a:ext cx="137963" cy="46532"/>
            </a:xfrm>
            <a:custGeom>
              <a:avLst/>
              <a:gdLst/>
              <a:ahLst/>
              <a:cxnLst/>
              <a:rect l="l" t="t" r="r" b="b"/>
              <a:pathLst>
                <a:path w="4311" h="1454" extrusionOk="0">
                  <a:moveTo>
                    <a:pt x="72" y="1"/>
                  </a:moveTo>
                  <a:lnTo>
                    <a:pt x="0" y="215"/>
                  </a:lnTo>
                  <a:lnTo>
                    <a:pt x="4239" y="1453"/>
                  </a:lnTo>
                  <a:lnTo>
                    <a:pt x="4310" y="1251"/>
                  </a:lnTo>
                  <a:lnTo>
                    <a:pt x="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99;p38">
              <a:extLst>
                <a:ext uri="{FF2B5EF4-FFF2-40B4-BE49-F238E27FC236}">
                  <a16:creationId xmlns:a16="http://schemas.microsoft.com/office/drawing/2014/main" id="{F7D47947-7338-BD67-2B86-856C51DE7A04}"/>
                </a:ext>
              </a:extLst>
            </p:cNvPr>
            <p:cNvSpPr/>
            <p:nvPr/>
          </p:nvSpPr>
          <p:spPr>
            <a:xfrm>
              <a:off x="6661917" y="823029"/>
              <a:ext cx="136811" cy="46500"/>
            </a:xfrm>
            <a:custGeom>
              <a:avLst/>
              <a:gdLst/>
              <a:ahLst/>
              <a:cxnLst/>
              <a:rect l="l" t="t" r="r" b="b"/>
              <a:pathLst>
                <a:path w="4275" h="1453" extrusionOk="0">
                  <a:moveTo>
                    <a:pt x="37" y="0"/>
                  </a:moveTo>
                  <a:lnTo>
                    <a:pt x="1" y="215"/>
                  </a:lnTo>
                  <a:lnTo>
                    <a:pt x="4239" y="1453"/>
                  </a:lnTo>
                  <a:lnTo>
                    <a:pt x="4275" y="1239"/>
                  </a:lnTo>
                  <a:lnTo>
                    <a:pt x="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00;p38">
              <a:extLst>
                <a:ext uri="{FF2B5EF4-FFF2-40B4-BE49-F238E27FC236}">
                  <a16:creationId xmlns:a16="http://schemas.microsoft.com/office/drawing/2014/main" id="{B1FFE213-8908-C585-6730-8E32CCC8C85F}"/>
                </a:ext>
              </a:extLst>
            </p:cNvPr>
            <p:cNvSpPr/>
            <p:nvPr/>
          </p:nvSpPr>
          <p:spPr>
            <a:xfrm>
              <a:off x="6391020" y="743376"/>
              <a:ext cx="136811" cy="46532"/>
            </a:xfrm>
            <a:custGeom>
              <a:avLst/>
              <a:gdLst/>
              <a:ahLst/>
              <a:cxnLst/>
              <a:rect l="l" t="t" r="r" b="b"/>
              <a:pathLst>
                <a:path w="4275" h="1454" extrusionOk="0">
                  <a:moveTo>
                    <a:pt x="36" y="1"/>
                  </a:moveTo>
                  <a:lnTo>
                    <a:pt x="0" y="180"/>
                  </a:lnTo>
                  <a:lnTo>
                    <a:pt x="4239" y="1454"/>
                  </a:lnTo>
                  <a:lnTo>
                    <a:pt x="4275" y="1239"/>
                  </a:lnTo>
                  <a:lnTo>
                    <a:pt x="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01;p38">
              <a:extLst>
                <a:ext uri="{FF2B5EF4-FFF2-40B4-BE49-F238E27FC236}">
                  <a16:creationId xmlns:a16="http://schemas.microsoft.com/office/drawing/2014/main" id="{7009DAD6-B6C8-8E5D-5F83-50F6E82DF2AB}"/>
                </a:ext>
              </a:extLst>
            </p:cNvPr>
            <p:cNvSpPr/>
            <p:nvPr/>
          </p:nvSpPr>
          <p:spPr>
            <a:xfrm>
              <a:off x="6120122" y="664907"/>
              <a:ext cx="136811" cy="44227"/>
            </a:xfrm>
            <a:custGeom>
              <a:avLst/>
              <a:gdLst/>
              <a:ahLst/>
              <a:cxnLst/>
              <a:rect l="l" t="t" r="r" b="b"/>
              <a:pathLst>
                <a:path w="4275" h="1382" extrusionOk="0">
                  <a:moveTo>
                    <a:pt x="36" y="0"/>
                  </a:moveTo>
                  <a:lnTo>
                    <a:pt x="0" y="143"/>
                  </a:lnTo>
                  <a:lnTo>
                    <a:pt x="4239" y="1381"/>
                  </a:lnTo>
                  <a:lnTo>
                    <a:pt x="4274" y="1203"/>
                  </a:lnTo>
                  <a:lnTo>
                    <a:pt x="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02;p38">
              <a:extLst>
                <a:ext uri="{FF2B5EF4-FFF2-40B4-BE49-F238E27FC236}">
                  <a16:creationId xmlns:a16="http://schemas.microsoft.com/office/drawing/2014/main" id="{F5DAB933-B5C9-238B-CC76-6D922480724A}"/>
                </a:ext>
              </a:extLst>
            </p:cNvPr>
            <p:cNvSpPr/>
            <p:nvPr/>
          </p:nvSpPr>
          <p:spPr>
            <a:xfrm>
              <a:off x="5867498" y="563556"/>
              <a:ext cx="118505" cy="65925"/>
            </a:xfrm>
            <a:custGeom>
              <a:avLst/>
              <a:gdLst/>
              <a:ahLst/>
              <a:cxnLst/>
              <a:rect l="l" t="t" r="r" b="b"/>
              <a:pathLst>
                <a:path w="3703" h="2060" extrusionOk="0">
                  <a:moveTo>
                    <a:pt x="0" y="0"/>
                  </a:moveTo>
                  <a:cubicBezTo>
                    <a:pt x="0" y="393"/>
                    <a:pt x="179" y="738"/>
                    <a:pt x="500" y="1024"/>
                  </a:cubicBezTo>
                  <a:cubicBezTo>
                    <a:pt x="643" y="1131"/>
                    <a:pt x="822" y="1238"/>
                    <a:pt x="1000" y="1274"/>
                  </a:cubicBezTo>
                  <a:lnTo>
                    <a:pt x="1536" y="1453"/>
                  </a:lnTo>
                  <a:lnTo>
                    <a:pt x="3667" y="2060"/>
                  </a:lnTo>
                  <a:lnTo>
                    <a:pt x="3703" y="1917"/>
                  </a:lnTo>
                  <a:lnTo>
                    <a:pt x="1572" y="1274"/>
                  </a:lnTo>
                  <a:cubicBezTo>
                    <a:pt x="1250" y="1167"/>
                    <a:pt x="858" y="1096"/>
                    <a:pt x="607" y="881"/>
                  </a:cubicBezTo>
                  <a:cubicBezTo>
                    <a:pt x="322" y="667"/>
                    <a:pt x="179" y="322"/>
                    <a:pt x="1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03;p38">
              <a:extLst>
                <a:ext uri="{FF2B5EF4-FFF2-40B4-BE49-F238E27FC236}">
                  <a16:creationId xmlns:a16="http://schemas.microsoft.com/office/drawing/2014/main" id="{562E7B06-A404-7443-2459-29E87F088225}"/>
                </a:ext>
              </a:extLst>
            </p:cNvPr>
            <p:cNvSpPr/>
            <p:nvPr/>
          </p:nvSpPr>
          <p:spPr>
            <a:xfrm>
              <a:off x="5981426" y="456477"/>
              <a:ext cx="137579" cy="43075"/>
            </a:xfrm>
            <a:custGeom>
              <a:avLst/>
              <a:gdLst/>
              <a:ahLst/>
              <a:cxnLst/>
              <a:rect l="l" t="t" r="r" b="b"/>
              <a:pathLst>
                <a:path w="4299" h="1346" extrusionOk="0">
                  <a:moveTo>
                    <a:pt x="4263" y="1"/>
                  </a:moveTo>
                  <a:lnTo>
                    <a:pt x="0" y="1203"/>
                  </a:lnTo>
                  <a:lnTo>
                    <a:pt x="36" y="1346"/>
                  </a:lnTo>
                  <a:lnTo>
                    <a:pt x="4298" y="143"/>
                  </a:lnTo>
                  <a:lnTo>
                    <a:pt x="42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04;p38">
              <a:extLst>
                <a:ext uri="{FF2B5EF4-FFF2-40B4-BE49-F238E27FC236}">
                  <a16:creationId xmlns:a16="http://schemas.microsoft.com/office/drawing/2014/main" id="{0C41FAF1-64AB-055E-B8A5-BB9BB4B0ACB1}"/>
                </a:ext>
              </a:extLst>
            </p:cNvPr>
            <p:cNvSpPr/>
            <p:nvPr/>
          </p:nvSpPr>
          <p:spPr>
            <a:xfrm>
              <a:off x="6253475" y="380281"/>
              <a:ext cx="136427" cy="41955"/>
            </a:xfrm>
            <a:custGeom>
              <a:avLst/>
              <a:gdLst/>
              <a:ahLst/>
              <a:cxnLst/>
              <a:rect l="l" t="t" r="r" b="b"/>
              <a:pathLst>
                <a:path w="4263" h="1311" extrusionOk="0">
                  <a:moveTo>
                    <a:pt x="4227" y="0"/>
                  </a:moveTo>
                  <a:lnTo>
                    <a:pt x="0" y="1167"/>
                  </a:lnTo>
                  <a:lnTo>
                    <a:pt x="36" y="1310"/>
                  </a:lnTo>
                  <a:lnTo>
                    <a:pt x="4263" y="72"/>
                  </a:lnTo>
                  <a:lnTo>
                    <a:pt x="42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05;p38">
              <a:extLst>
                <a:ext uri="{FF2B5EF4-FFF2-40B4-BE49-F238E27FC236}">
                  <a16:creationId xmlns:a16="http://schemas.microsoft.com/office/drawing/2014/main" id="{32DADF5C-A1E8-8AD5-5B6F-F709D50BF8E7}"/>
                </a:ext>
              </a:extLst>
            </p:cNvPr>
            <p:cNvSpPr/>
            <p:nvPr/>
          </p:nvSpPr>
          <p:spPr>
            <a:xfrm>
              <a:off x="6525525" y="302932"/>
              <a:ext cx="136427" cy="40803"/>
            </a:xfrm>
            <a:custGeom>
              <a:avLst/>
              <a:gdLst/>
              <a:ahLst/>
              <a:cxnLst/>
              <a:rect l="l" t="t" r="r" b="b"/>
              <a:pathLst>
                <a:path w="4263" h="1275" extrusionOk="0">
                  <a:moveTo>
                    <a:pt x="4227" y="0"/>
                  </a:moveTo>
                  <a:lnTo>
                    <a:pt x="0" y="1203"/>
                  </a:lnTo>
                  <a:lnTo>
                    <a:pt x="0" y="1274"/>
                  </a:lnTo>
                  <a:lnTo>
                    <a:pt x="4263" y="72"/>
                  </a:lnTo>
                  <a:lnTo>
                    <a:pt x="42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06;p38">
              <a:extLst>
                <a:ext uri="{FF2B5EF4-FFF2-40B4-BE49-F238E27FC236}">
                  <a16:creationId xmlns:a16="http://schemas.microsoft.com/office/drawing/2014/main" id="{6E801A1F-DF86-F6CB-438F-F74D84255F7C}"/>
                </a:ext>
              </a:extLst>
            </p:cNvPr>
            <p:cNvSpPr/>
            <p:nvPr/>
          </p:nvSpPr>
          <p:spPr>
            <a:xfrm>
              <a:off x="6797574" y="226351"/>
              <a:ext cx="135275" cy="40035"/>
            </a:xfrm>
            <a:custGeom>
              <a:avLst/>
              <a:gdLst/>
              <a:ahLst/>
              <a:cxnLst/>
              <a:rect l="l" t="t" r="r" b="b"/>
              <a:pathLst>
                <a:path w="4227" h="1251" extrusionOk="0">
                  <a:moveTo>
                    <a:pt x="4227" y="0"/>
                  </a:moveTo>
                  <a:lnTo>
                    <a:pt x="0" y="1179"/>
                  </a:lnTo>
                  <a:lnTo>
                    <a:pt x="0" y="1250"/>
                  </a:lnTo>
                  <a:lnTo>
                    <a:pt x="4227" y="36"/>
                  </a:lnTo>
                  <a:lnTo>
                    <a:pt x="42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07;p38">
              <a:extLst>
                <a:ext uri="{FF2B5EF4-FFF2-40B4-BE49-F238E27FC236}">
                  <a16:creationId xmlns:a16="http://schemas.microsoft.com/office/drawing/2014/main" id="{D8C83E23-454F-1851-FB10-35691FF8E7E2}"/>
                </a:ext>
              </a:extLst>
            </p:cNvPr>
            <p:cNvSpPr/>
            <p:nvPr/>
          </p:nvSpPr>
          <p:spPr>
            <a:xfrm>
              <a:off x="7068472" y="149002"/>
              <a:ext cx="136459" cy="40035"/>
            </a:xfrm>
            <a:custGeom>
              <a:avLst/>
              <a:gdLst/>
              <a:ahLst/>
              <a:cxnLst/>
              <a:rect l="l" t="t" r="r" b="b"/>
              <a:pathLst>
                <a:path w="4264" h="1251" extrusionOk="0">
                  <a:moveTo>
                    <a:pt x="4263" y="0"/>
                  </a:moveTo>
                  <a:lnTo>
                    <a:pt x="1" y="1215"/>
                  </a:lnTo>
                  <a:lnTo>
                    <a:pt x="36" y="1250"/>
                  </a:lnTo>
                  <a:lnTo>
                    <a:pt x="4263" y="36"/>
                  </a:lnTo>
                  <a:lnTo>
                    <a:pt x="42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08;p38">
              <a:extLst>
                <a:ext uri="{FF2B5EF4-FFF2-40B4-BE49-F238E27FC236}">
                  <a16:creationId xmlns:a16="http://schemas.microsoft.com/office/drawing/2014/main" id="{FEBC2ED7-73D1-BFD8-8DA0-AA1ED529E085}"/>
                </a:ext>
              </a:extLst>
            </p:cNvPr>
            <p:cNvSpPr/>
            <p:nvPr/>
          </p:nvSpPr>
          <p:spPr>
            <a:xfrm>
              <a:off x="7340521" y="91078"/>
              <a:ext cx="68229" cy="19458"/>
            </a:xfrm>
            <a:custGeom>
              <a:avLst/>
              <a:gdLst/>
              <a:ahLst/>
              <a:cxnLst/>
              <a:rect l="l" t="t" r="r" b="b"/>
              <a:pathLst>
                <a:path w="2132" h="608" extrusionOk="0">
                  <a:moveTo>
                    <a:pt x="1" y="608"/>
                  </a:moveTo>
                  <a:lnTo>
                    <a:pt x="21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1511;p38">
            <a:extLst>
              <a:ext uri="{FF2B5EF4-FFF2-40B4-BE49-F238E27FC236}">
                <a16:creationId xmlns:a16="http://schemas.microsoft.com/office/drawing/2014/main" id="{4AC2ED2B-3B12-E2CA-E385-C84819F8B316}"/>
              </a:ext>
            </a:extLst>
          </p:cNvPr>
          <p:cNvGrpSpPr/>
          <p:nvPr/>
        </p:nvGrpSpPr>
        <p:grpSpPr>
          <a:xfrm rot="18030272">
            <a:off x="5362590" y="2193634"/>
            <a:ext cx="1272988" cy="2300210"/>
            <a:chOff x="7090167" y="2080277"/>
            <a:chExt cx="706839" cy="1242945"/>
          </a:xfrm>
        </p:grpSpPr>
        <p:sp>
          <p:nvSpPr>
            <p:cNvPr id="64" name="Google Shape;1512;p38">
              <a:extLst>
                <a:ext uri="{FF2B5EF4-FFF2-40B4-BE49-F238E27FC236}">
                  <a16:creationId xmlns:a16="http://schemas.microsoft.com/office/drawing/2014/main" id="{667AA839-5224-D33A-F836-F21F0A57963F}"/>
                </a:ext>
              </a:extLst>
            </p:cNvPr>
            <p:cNvSpPr/>
            <p:nvPr/>
          </p:nvSpPr>
          <p:spPr>
            <a:xfrm>
              <a:off x="7090167" y="2080277"/>
              <a:ext cx="706839" cy="1242945"/>
            </a:xfrm>
            <a:custGeom>
              <a:avLst/>
              <a:gdLst/>
              <a:ahLst/>
              <a:cxnLst/>
              <a:rect l="l" t="t" r="r" b="b"/>
              <a:pathLst>
                <a:path w="22087" h="38839" extrusionOk="0">
                  <a:moveTo>
                    <a:pt x="22087" y="11073"/>
                  </a:moveTo>
                  <a:cubicBezTo>
                    <a:pt x="22087" y="4977"/>
                    <a:pt x="17098" y="0"/>
                    <a:pt x="11002" y="0"/>
                  </a:cubicBezTo>
                  <a:cubicBezTo>
                    <a:pt x="4883" y="0"/>
                    <a:pt x="1" y="4977"/>
                    <a:pt x="1" y="11073"/>
                  </a:cubicBezTo>
                  <a:cubicBezTo>
                    <a:pt x="1" y="16979"/>
                    <a:pt x="4537" y="21813"/>
                    <a:pt x="10490" y="22158"/>
                  </a:cubicBezTo>
                  <a:lnTo>
                    <a:pt x="10490" y="34636"/>
                  </a:lnTo>
                  <a:cubicBezTo>
                    <a:pt x="9455" y="34921"/>
                    <a:pt x="8931" y="35743"/>
                    <a:pt x="8931" y="36683"/>
                  </a:cubicBezTo>
                  <a:cubicBezTo>
                    <a:pt x="8931" y="37862"/>
                    <a:pt x="9836" y="38838"/>
                    <a:pt x="11050" y="38838"/>
                  </a:cubicBezTo>
                  <a:cubicBezTo>
                    <a:pt x="12217" y="38838"/>
                    <a:pt x="13169" y="37862"/>
                    <a:pt x="13169" y="36683"/>
                  </a:cubicBezTo>
                  <a:cubicBezTo>
                    <a:pt x="13169" y="35731"/>
                    <a:pt x="12586" y="34909"/>
                    <a:pt x="11693" y="34624"/>
                  </a:cubicBezTo>
                  <a:lnTo>
                    <a:pt x="11693" y="22158"/>
                  </a:lnTo>
                  <a:cubicBezTo>
                    <a:pt x="17491" y="21813"/>
                    <a:pt x="22087" y="16979"/>
                    <a:pt x="22087" y="11073"/>
                  </a:cubicBezTo>
                  <a:close/>
                  <a:moveTo>
                    <a:pt x="2418" y="11073"/>
                  </a:moveTo>
                  <a:cubicBezTo>
                    <a:pt x="2418" y="6346"/>
                    <a:pt x="6264" y="2536"/>
                    <a:pt x="10990" y="2536"/>
                  </a:cubicBezTo>
                  <a:cubicBezTo>
                    <a:pt x="15717" y="2536"/>
                    <a:pt x="19563" y="6346"/>
                    <a:pt x="19563" y="11073"/>
                  </a:cubicBezTo>
                  <a:cubicBezTo>
                    <a:pt x="19563" y="15800"/>
                    <a:pt x="15717" y="19634"/>
                    <a:pt x="10990" y="19634"/>
                  </a:cubicBezTo>
                  <a:cubicBezTo>
                    <a:pt x="6264" y="19634"/>
                    <a:pt x="2418" y="15800"/>
                    <a:pt x="2418" y="1107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1513;p38">
              <a:extLst>
                <a:ext uri="{FF2B5EF4-FFF2-40B4-BE49-F238E27FC236}">
                  <a16:creationId xmlns:a16="http://schemas.microsoft.com/office/drawing/2014/main" id="{D59A9781-077E-51C2-21F5-3A276E9E16A7}"/>
                </a:ext>
              </a:extLst>
            </p:cNvPr>
            <p:cNvGrpSpPr/>
            <p:nvPr/>
          </p:nvGrpSpPr>
          <p:grpSpPr>
            <a:xfrm>
              <a:off x="7253814" y="2244864"/>
              <a:ext cx="380650" cy="380618"/>
              <a:chOff x="-4478975" y="3251700"/>
              <a:chExt cx="293825" cy="293800"/>
            </a:xfrm>
          </p:grpSpPr>
          <p:sp>
            <p:nvSpPr>
              <p:cNvPr id="66" name="Google Shape;1514;p38">
                <a:extLst>
                  <a:ext uri="{FF2B5EF4-FFF2-40B4-BE49-F238E27FC236}">
                    <a16:creationId xmlns:a16="http://schemas.microsoft.com/office/drawing/2014/main" id="{8AEB6DB3-4E8A-A3BA-9A36-90E23DB8ACB1}"/>
                  </a:ext>
                </a:extLst>
              </p:cNvPr>
              <p:cNvSpPr/>
              <p:nvPr/>
            </p:nvSpPr>
            <p:spPr>
              <a:xfrm>
                <a:off x="-4375000" y="3365100"/>
                <a:ext cx="85075" cy="110900"/>
              </a:xfrm>
              <a:custGeom>
                <a:avLst/>
                <a:gdLst/>
                <a:ahLst/>
                <a:cxnLst/>
                <a:rect l="l" t="t" r="r" b="b"/>
                <a:pathLst>
                  <a:path w="3403" h="4436" extrusionOk="0">
                    <a:moveTo>
                      <a:pt x="662" y="1"/>
                    </a:moveTo>
                    <a:cubicBezTo>
                      <a:pt x="221" y="316"/>
                      <a:pt x="0" y="820"/>
                      <a:pt x="0" y="1387"/>
                    </a:cubicBezTo>
                    <a:cubicBezTo>
                      <a:pt x="0" y="2080"/>
                      <a:pt x="473" y="2773"/>
                      <a:pt x="1135" y="2994"/>
                    </a:cubicBezTo>
                    <a:cubicBezTo>
                      <a:pt x="1261" y="3025"/>
                      <a:pt x="1355" y="3183"/>
                      <a:pt x="1355" y="3309"/>
                    </a:cubicBezTo>
                    <a:lnTo>
                      <a:pt x="1355" y="4412"/>
                    </a:lnTo>
                    <a:cubicBezTo>
                      <a:pt x="1576" y="4427"/>
                      <a:pt x="1647" y="4435"/>
                      <a:pt x="1714" y="4435"/>
                    </a:cubicBezTo>
                    <a:cubicBezTo>
                      <a:pt x="1780" y="4435"/>
                      <a:pt x="1843" y="4427"/>
                      <a:pt x="2048" y="4412"/>
                    </a:cubicBezTo>
                    <a:lnTo>
                      <a:pt x="2048" y="3309"/>
                    </a:lnTo>
                    <a:cubicBezTo>
                      <a:pt x="2048" y="3151"/>
                      <a:pt x="2111" y="3025"/>
                      <a:pt x="2269" y="2994"/>
                    </a:cubicBezTo>
                    <a:cubicBezTo>
                      <a:pt x="2962" y="2710"/>
                      <a:pt x="3403" y="2080"/>
                      <a:pt x="3403" y="1387"/>
                    </a:cubicBezTo>
                    <a:cubicBezTo>
                      <a:pt x="3403" y="820"/>
                      <a:pt x="3119" y="316"/>
                      <a:pt x="2741" y="1"/>
                    </a:cubicBezTo>
                    <a:lnTo>
                      <a:pt x="2741" y="1387"/>
                    </a:lnTo>
                    <a:cubicBezTo>
                      <a:pt x="2741" y="1576"/>
                      <a:pt x="2584" y="1734"/>
                      <a:pt x="2395" y="1734"/>
                    </a:cubicBezTo>
                    <a:lnTo>
                      <a:pt x="1009" y="1734"/>
                    </a:lnTo>
                    <a:cubicBezTo>
                      <a:pt x="820" y="1734"/>
                      <a:pt x="662" y="1576"/>
                      <a:pt x="662" y="1387"/>
                    </a:cubicBezTo>
                    <a:lnTo>
                      <a:pt x="6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515;p38">
                <a:extLst>
                  <a:ext uri="{FF2B5EF4-FFF2-40B4-BE49-F238E27FC236}">
                    <a16:creationId xmlns:a16="http://schemas.microsoft.com/office/drawing/2014/main" id="{3E8B5809-274A-ED49-BB7A-E2D8A6C6E349}"/>
                  </a:ext>
                </a:extLst>
              </p:cNvPr>
              <p:cNvSpPr/>
              <p:nvPr/>
            </p:nvSpPr>
            <p:spPr>
              <a:xfrm>
                <a:off x="-4408875" y="3321800"/>
                <a:ext cx="154400" cy="148875"/>
              </a:xfrm>
              <a:custGeom>
                <a:avLst/>
                <a:gdLst/>
                <a:ahLst/>
                <a:cxnLst/>
                <a:rect l="l" t="t" r="r" b="b"/>
                <a:pathLst>
                  <a:path w="6176" h="5955" extrusionOk="0">
                    <a:moveTo>
                      <a:pt x="3057" y="0"/>
                    </a:moveTo>
                    <a:cubicBezTo>
                      <a:pt x="1387" y="0"/>
                      <a:pt x="1" y="1386"/>
                      <a:pt x="1" y="3088"/>
                    </a:cubicBezTo>
                    <a:cubicBezTo>
                      <a:pt x="1" y="4411"/>
                      <a:pt x="851" y="5545"/>
                      <a:pt x="2049" y="5954"/>
                    </a:cubicBezTo>
                    <a:lnTo>
                      <a:pt x="2049" y="5230"/>
                    </a:lnTo>
                    <a:cubicBezTo>
                      <a:pt x="1229" y="4852"/>
                      <a:pt x="662" y="4001"/>
                      <a:pt x="662" y="3088"/>
                    </a:cubicBezTo>
                    <a:cubicBezTo>
                      <a:pt x="662" y="2048"/>
                      <a:pt x="1292" y="1134"/>
                      <a:pt x="2269" y="819"/>
                    </a:cubicBezTo>
                    <a:cubicBezTo>
                      <a:pt x="2307" y="810"/>
                      <a:pt x="2344" y="805"/>
                      <a:pt x="2380" y="805"/>
                    </a:cubicBezTo>
                    <a:cubicBezTo>
                      <a:pt x="2583" y="805"/>
                      <a:pt x="2742" y="947"/>
                      <a:pt x="2742" y="1134"/>
                    </a:cubicBezTo>
                    <a:lnTo>
                      <a:pt x="2742" y="2710"/>
                    </a:lnTo>
                    <a:lnTo>
                      <a:pt x="3435" y="2710"/>
                    </a:lnTo>
                    <a:lnTo>
                      <a:pt x="3435" y="1134"/>
                    </a:lnTo>
                    <a:cubicBezTo>
                      <a:pt x="3435" y="947"/>
                      <a:pt x="3594" y="805"/>
                      <a:pt x="3796" y="805"/>
                    </a:cubicBezTo>
                    <a:cubicBezTo>
                      <a:pt x="3832" y="805"/>
                      <a:pt x="3869" y="810"/>
                      <a:pt x="3907" y="819"/>
                    </a:cubicBezTo>
                    <a:cubicBezTo>
                      <a:pt x="4852" y="1197"/>
                      <a:pt x="5514" y="2079"/>
                      <a:pt x="5514" y="3088"/>
                    </a:cubicBezTo>
                    <a:cubicBezTo>
                      <a:pt x="5514" y="4001"/>
                      <a:pt x="4947" y="4852"/>
                      <a:pt x="4128" y="5230"/>
                    </a:cubicBezTo>
                    <a:lnTo>
                      <a:pt x="4128" y="5954"/>
                    </a:lnTo>
                    <a:cubicBezTo>
                      <a:pt x="5325" y="5513"/>
                      <a:pt x="6176" y="4411"/>
                      <a:pt x="6176" y="3088"/>
                    </a:cubicBezTo>
                    <a:cubicBezTo>
                      <a:pt x="6144" y="1386"/>
                      <a:pt x="4758" y="0"/>
                      <a:pt x="30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516;p38">
                <a:extLst>
                  <a:ext uri="{FF2B5EF4-FFF2-40B4-BE49-F238E27FC236}">
                    <a16:creationId xmlns:a16="http://schemas.microsoft.com/office/drawing/2014/main" id="{C56C46C6-5DF3-E35F-28C4-FF1DDE5374B2}"/>
                  </a:ext>
                </a:extLst>
              </p:cNvPr>
              <p:cNvSpPr/>
              <p:nvPr/>
            </p:nvSpPr>
            <p:spPr>
              <a:xfrm>
                <a:off x="-4478975" y="3251700"/>
                <a:ext cx="293825" cy="293800"/>
              </a:xfrm>
              <a:custGeom>
                <a:avLst/>
                <a:gdLst/>
                <a:ahLst/>
                <a:cxnLst/>
                <a:rect l="l" t="t" r="r" b="b"/>
                <a:pathLst>
                  <a:path w="11753" h="11752" extrusionOk="0">
                    <a:moveTo>
                      <a:pt x="5861" y="2111"/>
                    </a:moveTo>
                    <a:cubicBezTo>
                      <a:pt x="7972" y="2111"/>
                      <a:pt x="9641" y="3781"/>
                      <a:pt x="9641" y="5892"/>
                    </a:cubicBezTo>
                    <a:cubicBezTo>
                      <a:pt x="9610" y="7971"/>
                      <a:pt x="7909" y="9672"/>
                      <a:pt x="5861" y="9672"/>
                    </a:cubicBezTo>
                    <a:cubicBezTo>
                      <a:pt x="3781" y="9672"/>
                      <a:pt x="2080" y="7971"/>
                      <a:pt x="2080" y="5892"/>
                    </a:cubicBezTo>
                    <a:cubicBezTo>
                      <a:pt x="2080" y="3781"/>
                      <a:pt x="3781" y="2111"/>
                      <a:pt x="5861" y="2111"/>
                    </a:cubicBezTo>
                    <a:close/>
                    <a:moveTo>
                      <a:pt x="5168" y="0"/>
                    </a:moveTo>
                    <a:cubicBezTo>
                      <a:pt x="5010" y="0"/>
                      <a:pt x="4884" y="126"/>
                      <a:pt x="4853" y="284"/>
                    </a:cubicBezTo>
                    <a:lnTo>
                      <a:pt x="4695" y="882"/>
                    </a:lnTo>
                    <a:cubicBezTo>
                      <a:pt x="4128" y="1008"/>
                      <a:pt x="3624" y="1229"/>
                      <a:pt x="3120" y="1512"/>
                    </a:cubicBezTo>
                    <a:lnTo>
                      <a:pt x="2616" y="1197"/>
                    </a:lnTo>
                    <a:cubicBezTo>
                      <a:pt x="2557" y="1153"/>
                      <a:pt x="2485" y="1130"/>
                      <a:pt x="2412" y="1130"/>
                    </a:cubicBezTo>
                    <a:cubicBezTo>
                      <a:pt x="2328" y="1130"/>
                      <a:pt x="2242" y="1161"/>
                      <a:pt x="2175" y="1229"/>
                    </a:cubicBezTo>
                    <a:lnTo>
                      <a:pt x="1198" y="2205"/>
                    </a:lnTo>
                    <a:cubicBezTo>
                      <a:pt x="1072" y="2332"/>
                      <a:pt x="1072" y="2489"/>
                      <a:pt x="1135" y="2647"/>
                    </a:cubicBezTo>
                    <a:lnTo>
                      <a:pt x="1450" y="3151"/>
                    </a:lnTo>
                    <a:cubicBezTo>
                      <a:pt x="1135" y="3623"/>
                      <a:pt x="946" y="4190"/>
                      <a:pt x="820" y="4726"/>
                    </a:cubicBezTo>
                    <a:lnTo>
                      <a:pt x="284" y="4883"/>
                    </a:lnTo>
                    <a:cubicBezTo>
                      <a:pt x="127" y="4946"/>
                      <a:pt x="1" y="5041"/>
                      <a:pt x="1" y="5198"/>
                    </a:cubicBezTo>
                    <a:lnTo>
                      <a:pt x="1" y="6585"/>
                    </a:lnTo>
                    <a:cubicBezTo>
                      <a:pt x="1" y="6742"/>
                      <a:pt x="127" y="6868"/>
                      <a:pt x="284" y="6900"/>
                    </a:cubicBezTo>
                    <a:lnTo>
                      <a:pt x="820" y="7057"/>
                    </a:lnTo>
                    <a:cubicBezTo>
                      <a:pt x="946" y="7593"/>
                      <a:pt x="1198" y="8128"/>
                      <a:pt x="1450" y="8632"/>
                    </a:cubicBezTo>
                    <a:lnTo>
                      <a:pt x="1135" y="9137"/>
                    </a:lnTo>
                    <a:cubicBezTo>
                      <a:pt x="1072" y="9263"/>
                      <a:pt x="1072" y="9452"/>
                      <a:pt x="1198" y="9578"/>
                    </a:cubicBezTo>
                    <a:lnTo>
                      <a:pt x="2175" y="10554"/>
                    </a:lnTo>
                    <a:cubicBezTo>
                      <a:pt x="2248" y="10628"/>
                      <a:pt x="2333" y="10659"/>
                      <a:pt x="2422" y="10659"/>
                    </a:cubicBezTo>
                    <a:cubicBezTo>
                      <a:pt x="2485" y="10659"/>
                      <a:pt x="2550" y="10643"/>
                      <a:pt x="2616" y="10617"/>
                    </a:cubicBezTo>
                    <a:lnTo>
                      <a:pt x="3120" y="10302"/>
                    </a:lnTo>
                    <a:cubicBezTo>
                      <a:pt x="3592" y="10617"/>
                      <a:pt x="4128" y="10806"/>
                      <a:pt x="4695" y="10932"/>
                    </a:cubicBezTo>
                    <a:lnTo>
                      <a:pt x="4853" y="11468"/>
                    </a:lnTo>
                    <a:cubicBezTo>
                      <a:pt x="4884" y="11625"/>
                      <a:pt x="5010" y="11751"/>
                      <a:pt x="5168" y="11751"/>
                    </a:cubicBezTo>
                    <a:lnTo>
                      <a:pt x="6554" y="11751"/>
                    </a:lnTo>
                    <a:cubicBezTo>
                      <a:pt x="6711" y="11751"/>
                      <a:pt x="6806" y="11625"/>
                      <a:pt x="6869" y="11468"/>
                    </a:cubicBezTo>
                    <a:lnTo>
                      <a:pt x="7026" y="10932"/>
                    </a:lnTo>
                    <a:cubicBezTo>
                      <a:pt x="7562" y="10806"/>
                      <a:pt x="8066" y="10554"/>
                      <a:pt x="8602" y="10302"/>
                    </a:cubicBezTo>
                    <a:lnTo>
                      <a:pt x="9106" y="10617"/>
                    </a:lnTo>
                    <a:cubicBezTo>
                      <a:pt x="9158" y="10643"/>
                      <a:pt x="9221" y="10659"/>
                      <a:pt x="9286" y="10659"/>
                    </a:cubicBezTo>
                    <a:cubicBezTo>
                      <a:pt x="9378" y="10659"/>
                      <a:pt x="9473" y="10628"/>
                      <a:pt x="9547" y="10554"/>
                    </a:cubicBezTo>
                    <a:lnTo>
                      <a:pt x="10523" y="9578"/>
                    </a:lnTo>
                    <a:cubicBezTo>
                      <a:pt x="10649" y="9452"/>
                      <a:pt x="10649" y="9294"/>
                      <a:pt x="10555" y="9137"/>
                    </a:cubicBezTo>
                    <a:lnTo>
                      <a:pt x="10240" y="8632"/>
                    </a:lnTo>
                    <a:cubicBezTo>
                      <a:pt x="10555" y="8160"/>
                      <a:pt x="10744" y="7593"/>
                      <a:pt x="10870" y="7057"/>
                    </a:cubicBezTo>
                    <a:lnTo>
                      <a:pt x="11469" y="6900"/>
                    </a:lnTo>
                    <a:cubicBezTo>
                      <a:pt x="11626" y="6868"/>
                      <a:pt x="11752" y="6742"/>
                      <a:pt x="11752" y="6585"/>
                    </a:cubicBezTo>
                    <a:lnTo>
                      <a:pt x="11752" y="5198"/>
                    </a:lnTo>
                    <a:cubicBezTo>
                      <a:pt x="11752" y="5041"/>
                      <a:pt x="11626" y="4946"/>
                      <a:pt x="11469" y="4883"/>
                    </a:cubicBezTo>
                    <a:lnTo>
                      <a:pt x="10870" y="4726"/>
                    </a:lnTo>
                    <a:cubicBezTo>
                      <a:pt x="10744" y="4190"/>
                      <a:pt x="10523" y="3686"/>
                      <a:pt x="10240" y="3151"/>
                    </a:cubicBezTo>
                    <a:lnTo>
                      <a:pt x="10555" y="2647"/>
                    </a:lnTo>
                    <a:cubicBezTo>
                      <a:pt x="10649" y="2521"/>
                      <a:pt x="10649" y="2332"/>
                      <a:pt x="10523" y="2205"/>
                    </a:cubicBezTo>
                    <a:lnTo>
                      <a:pt x="9547" y="1229"/>
                    </a:lnTo>
                    <a:cubicBezTo>
                      <a:pt x="9479" y="1161"/>
                      <a:pt x="9403" y="1130"/>
                      <a:pt x="9322" y="1130"/>
                    </a:cubicBezTo>
                    <a:cubicBezTo>
                      <a:pt x="9252" y="1130"/>
                      <a:pt x="9179" y="1153"/>
                      <a:pt x="9106" y="1197"/>
                    </a:cubicBezTo>
                    <a:lnTo>
                      <a:pt x="8602" y="1512"/>
                    </a:lnTo>
                    <a:cubicBezTo>
                      <a:pt x="8129" y="1197"/>
                      <a:pt x="7562" y="1008"/>
                      <a:pt x="7026" y="882"/>
                    </a:cubicBezTo>
                    <a:lnTo>
                      <a:pt x="6869" y="284"/>
                    </a:lnTo>
                    <a:cubicBezTo>
                      <a:pt x="6806" y="126"/>
                      <a:pt x="6711" y="0"/>
                      <a:pt x="65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9" name="Google Shape;1517;p38">
            <a:extLst>
              <a:ext uri="{FF2B5EF4-FFF2-40B4-BE49-F238E27FC236}">
                <a16:creationId xmlns:a16="http://schemas.microsoft.com/office/drawing/2014/main" id="{4CECD04E-6719-FA07-7ACB-3826DD08F2B4}"/>
              </a:ext>
            </a:extLst>
          </p:cNvPr>
          <p:cNvGrpSpPr/>
          <p:nvPr/>
        </p:nvGrpSpPr>
        <p:grpSpPr>
          <a:xfrm>
            <a:off x="869360" y="6396777"/>
            <a:ext cx="1579031" cy="2844599"/>
            <a:chOff x="1793874" y="3177018"/>
            <a:chExt cx="876772" cy="1537112"/>
          </a:xfrm>
        </p:grpSpPr>
        <p:sp>
          <p:nvSpPr>
            <p:cNvPr id="70" name="Google Shape;1518;p38">
              <a:extLst>
                <a:ext uri="{FF2B5EF4-FFF2-40B4-BE49-F238E27FC236}">
                  <a16:creationId xmlns:a16="http://schemas.microsoft.com/office/drawing/2014/main" id="{895958ED-0904-30A2-311D-10191877F73A}"/>
                </a:ext>
              </a:extLst>
            </p:cNvPr>
            <p:cNvSpPr/>
            <p:nvPr/>
          </p:nvSpPr>
          <p:spPr>
            <a:xfrm>
              <a:off x="1793874" y="3177018"/>
              <a:ext cx="876772" cy="1537112"/>
            </a:xfrm>
            <a:custGeom>
              <a:avLst/>
              <a:gdLst/>
              <a:ahLst/>
              <a:cxnLst/>
              <a:rect l="l" t="t" r="r" b="b"/>
              <a:pathLst>
                <a:path w="27397" h="48031" extrusionOk="0">
                  <a:moveTo>
                    <a:pt x="27397" y="13693"/>
                  </a:moveTo>
                  <a:cubicBezTo>
                    <a:pt x="27397" y="6156"/>
                    <a:pt x="21229" y="1"/>
                    <a:pt x="13693" y="1"/>
                  </a:cubicBezTo>
                  <a:cubicBezTo>
                    <a:pt x="6120" y="1"/>
                    <a:pt x="1" y="6156"/>
                    <a:pt x="1" y="13693"/>
                  </a:cubicBezTo>
                  <a:cubicBezTo>
                    <a:pt x="1" y="20991"/>
                    <a:pt x="5751" y="26980"/>
                    <a:pt x="12895" y="27397"/>
                  </a:cubicBezTo>
                  <a:lnTo>
                    <a:pt x="12895" y="42827"/>
                  </a:lnTo>
                  <a:cubicBezTo>
                    <a:pt x="11704" y="43173"/>
                    <a:pt x="11038" y="44196"/>
                    <a:pt x="11038" y="45363"/>
                  </a:cubicBezTo>
                  <a:cubicBezTo>
                    <a:pt x="11038" y="46816"/>
                    <a:pt x="12216" y="48030"/>
                    <a:pt x="13705" y="48030"/>
                  </a:cubicBezTo>
                  <a:cubicBezTo>
                    <a:pt x="15157" y="48030"/>
                    <a:pt x="16360" y="46816"/>
                    <a:pt x="16360" y="45363"/>
                  </a:cubicBezTo>
                  <a:cubicBezTo>
                    <a:pt x="16360" y="44185"/>
                    <a:pt x="15574" y="43161"/>
                    <a:pt x="14538" y="42815"/>
                  </a:cubicBezTo>
                  <a:lnTo>
                    <a:pt x="14538" y="27397"/>
                  </a:lnTo>
                  <a:cubicBezTo>
                    <a:pt x="21682" y="26980"/>
                    <a:pt x="27397" y="20991"/>
                    <a:pt x="27397" y="13693"/>
                  </a:cubicBezTo>
                  <a:close/>
                  <a:moveTo>
                    <a:pt x="3084" y="13693"/>
                  </a:moveTo>
                  <a:cubicBezTo>
                    <a:pt x="3084" y="7847"/>
                    <a:pt x="7835" y="3144"/>
                    <a:pt x="13681" y="3144"/>
                  </a:cubicBezTo>
                  <a:cubicBezTo>
                    <a:pt x="19527" y="3144"/>
                    <a:pt x="24277" y="7847"/>
                    <a:pt x="24277" y="13693"/>
                  </a:cubicBezTo>
                  <a:cubicBezTo>
                    <a:pt x="24277" y="19539"/>
                    <a:pt x="19527" y="24289"/>
                    <a:pt x="13681" y="24289"/>
                  </a:cubicBezTo>
                  <a:cubicBezTo>
                    <a:pt x="7835" y="24289"/>
                    <a:pt x="3084" y="19539"/>
                    <a:pt x="3084" y="136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1519;p38">
              <a:extLst>
                <a:ext uri="{FF2B5EF4-FFF2-40B4-BE49-F238E27FC236}">
                  <a16:creationId xmlns:a16="http://schemas.microsoft.com/office/drawing/2014/main" id="{6B24BCFE-CC82-1257-E317-7D09C5872AC9}"/>
                </a:ext>
              </a:extLst>
            </p:cNvPr>
            <p:cNvGrpSpPr/>
            <p:nvPr/>
          </p:nvGrpSpPr>
          <p:grpSpPr>
            <a:xfrm>
              <a:off x="2021855" y="3402624"/>
              <a:ext cx="420811" cy="418507"/>
              <a:chOff x="-5971525" y="3273750"/>
              <a:chExt cx="292250" cy="290650"/>
            </a:xfrm>
          </p:grpSpPr>
          <p:sp>
            <p:nvSpPr>
              <p:cNvPr id="72" name="Google Shape;1520;p38">
                <a:extLst>
                  <a:ext uri="{FF2B5EF4-FFF2-40B4-BE49-F238E27FC236}">
                    <a16:creationId xmlns:a16="http://schemas.microsoft.com/office/drawing/2014/main" id="{BEB67817-0436-4576-351C-05732B83176A}"/>
                  </a:ext>
                </a:extLst>
              </p:cNvPr>
              <p:cNvSpPr/>
              <p:nvPr/>
            </p:nvSpPr>
            <p:spPr>
              <a:xfrm>
                <a:off x="-5868325" y="3273750"/>
                <a:ext cx="85075" cy="84300"/>
              </a:xfrm>
              <a:custGeom>
                <a:avLst/>
                <a:gdLst/>
                <a:ahLst/>
                <a:cxnLst/>
                <a:rect l="l" t="t" r="r" b="b"/>
                <a:pathLst>
                  <a:path w="3403" h="3372" extrusionOk="0">
                    <a:moveTo>
                      <a:pt x="1701" y="0"/>
                    </a:moveTo>
                    <a:cubicBezTo>
                      <a:pt x="788" y="0"/>
                      <a:pt x="0" y="756"/>
                      <a:pt x="0" y="1702"/>
                    </a:cubicBezTo>
                    <a:cubicBezTo>
                      <a:pt x="0" y="2615"/>
                      <a:pt x="788" y="3371"/>
                      <a:pt x="1701" y="3371"/>
                    </a:cubicBezTo>
                    <a:cubicBezTo>
                      <a:pt x="2646" y="3371"/>
                      <a:pt x="3403" y="2615"/>
                      <a:pt x="3403" y="1702"/>
                    </a:cubicBezTo>
                    <a:cubicBezTo>
                      <a:pt x="3403" y="756"/>
                      <a:pt x="2646" y="0"/>
                      <a:pt x="1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521;p38">
                <a:extLst>
                  <a:ext uri="{FF2B5EF4-FFF2-40B4-BE49-F238E27FC236}">
                    <a16:creationId xmlns:a16="http://schemas.microsoft.com/office/drawing/2014/main" id="{C8059BB2-FB6B-15FC-051B-A70E552A467B}"/>
                  </a:ext>
                </a:extLst>
              </p:cNvPr>
              <p:cNvSpPr/>
              <p:nvPr/>
            </p:nvSpPr>
            <p:spPr>
              <a:xfrm>
                <a:off x="-5971525" y="3308400"/>
                <a:ext cx="292250" cy="256000"/>
              </a:xfrm>
              <a:custGeom>
                <a:avLst/>
                <a:gdLst/>
                <a:ahLst/>
                <a:cxnLst/>
                <a:rect l="l" t="t" r="r" b="b"/>
                <a:pathLst>
                  <a:path w="11690" h="10240" extrusionOk="0">
                    <a:moveTo>
                      <a:pt x="2049" y="1"/>
                    </a:moveTo>
                    <a:cubicBezTo>
                      <a:pt x="1324" y="1"/>
                      <a:pt x="694" y="599"/>
                      <a:pt x="694" y="1355"/>
                    </a:cubicBezTo>
                    <a:cubicBezTo>
                      <a:pt x="694" y="1733"/>
                      <a:pt x="852" y="2080"/>
                      <a:pt x="1072" y="2300"/>
                    </a:cubicBezTo>
                    <a:cubicBezTo>
                      <a:pt x="442" y="2647"/>
                      <a:pt x="1" y="3340"/>
                      <a:pt x="1" y="4096"/>
                    </a:cubicBezTo>
                    <a:lnTo>
                      <a:pt x="1" y="5766"/>
                    </a:lnTo>
                    <a:cubicBezTo>
                      <a:pt x="1" y="6207"/>
                      <a:pt x="284" y="6617"/>
                      <a:pt x="694" y="6774"/>
                    </a:cubicBezTo>
                    <a:lnTo>
                      <a:pt x="694" y="8538"/>
                    </a:lnTo>
                    <a:cubicBezTo>
                      <a:pt x="694" y="9074"/>
                      <a:pt x="1167" y="9546"/>
                      <a:pt x="1702" y="9546"/>
                    </a:cubicBezTo>
                    <a:lnTo>
                      <a:pt x="2364" y="9546"/>
                    </a:lnTo>
                    <a:cubicBezTo>
                      <a:pt x="2931" y="9546"/>
                      <a:pt x="3403" y="9074"/>
                      <a:pt x="3403" y="8538"/>
                    </a:cubicBezTo>
                    <a:lnTo>
                      <a:pt x="3403" y="6774"/>
                    </a:lnTo>
                    <a:cubicBezTo>
                      <a:pt x="3529" y="6711"/>
                      <a:pt x="3624" y="6648"/>
                      <a:pt x="3750" y="6522"/>
                    </a:cubicBezTo>
                    <a:cubicBezTo>
                      <a:pt x="3876" y="6585"/>
                      <a:pt x="3939" y="6680"/>
                      <a:pt x="4097" y="6774"/>
                    </a:cubicBezTo>
                    <a:lnTo>
                      <a:pt x="4097" y="9200"/>
                    </a:lnTo>
                    <a:cubicBezTo>
                      <a:pt x="4097" y="9735"/>
                      <a:pt x="4569" y="10240"/>
                      <a:pt x="5136" y="10240"/>
                    </a:cubicBezTo>
                    <a:lnTo>
                      <a:pt x="6522" y="10240"/>
                    </a:lnTo>
                    <a:cubicBezTo>
                      <a:pt x="7058" y="10240"/>
                      <a:pt x="7562" y="9767"/>
                      <a:pt x="7562" y="9200"/>
                    </a:cubicBezTo>
                    <a:lnTo>
                      <a:pt x="7562" y="6774"/>
                    </a:lnTo>
                    <a:cubicBezTo>
                      <a:pt x="7688" y="6711"/>
                      <a:pt x="7814" y="6648"/>
                      <a:pt x="7940" y="6522"/>
                    </a:cubicBezTo>
                    <a:cubicBezTo>
                      <a:pt x="8035" y="6585"/>
                      <a:pt x="8129" y="6680"/>
                      <a:pt x="8287" y="6774"/>
                    </a:cubicBezTo>
                    <a:lnTo>
                      <a:pt x="8287" y="8538"/>
                    </a:lnTo>
                    <a:cubicBezTo>
                      <a:pt x="8287" y="9074"/>
                      <a:pt x="8759" y="9546"/>
                      <a:pt x="9295" y="9546"/>
                    </a:cubicBezTo>
                    <a:lnTo>
                      <a:pt x="9988" y="9546"/>
                    </a:lnTo>
                    <a:cubicBezTo>
                      <a:pt x="10524" y="9546"/>
                      <a:pt x="10996" y="9074"/>
                      <a:pt x="10996" y="8538"/>
                    </a:cubicBezTo>
                    <a:lnTo>
                      <a:pt x="10996" y="6774"/>
                    </a:lnTo>
                    <a:cubicBezTo>
                      <a:pt x="11406" y="6617"/>
                      <a:pt x="11658" y="6238"/>
                      <a:pt x="11658" y="5766"/>
                    </a:cubicBezTo>
                    <a:lnTo>
                      <a:pt x="11658" y="4096"/>
                    </a:lnTo>
                    <a:cubicBezTo>
                      <a:pt x="11689" y="3340"/>
                      <a:pt x="11280" y="2678"/>
                      <a:pt x="10650" y="2300"/>
                    </a:cubicBezTo>
                    <a:cubicBezTo>
                      <a:pt x="10870" y="2080"/>
                      <a:pt x="11028" y="1733"/>
                      <a:pt x="11028" y="1355"/>
                    </a:cubicBezTo>
                    <a:cubicBezTo>
                      <a:pt x="11028" y="599"/>
                      <a:pt x="10398" y="1"/>
                      <a:pt x="9641" y="1"/>
                    </a:cubicBezTo>
                    <a:cubicBezTo>
                      <a:pt x="8917" y="1"/>
                      <a:pt x="8287" y="599"/>
                      <a:pt x="8287" y="1355"/>
                    </a:cubicBezTo>
                    <a:cubicBezTo>
                      <a:pt x="8287" y="1733"/>
                      <a:pt x="8444" y="2080"/>
                      <a:pt x="8665" y="2300"/>
                    </a:cubicBezTo>
                    <a:cubicBezTo>
                      <a:pt x="8444" y="2426"/>
                      <a:pt x="8224" y="2584"/>
                      <a:pt x="8066" y="2773"/>
                    </a:cubicBezTo>
                    <a:cubicBezTo>
                      <a:pt x="7972" y="2521"/>
                      <a:pt x="7751" y="2237"/>
                      <a:pt x="7562" y="2017"/>
                    </a:cubicBezTo>
                    <a:cubicBezTo>
                      <a:pt x="7216" y="2395"/>
                      <a:pt x="6743" y="2584"/>
                      <a:pt x="6239" y="2647"/>
                    </a:cubicBezTo>
                    <a:lnTo>
                      <a:pt x="6239" y="4380"/>
                    </a:lnTo>
                    <a:cubicBezTo>
                      <a:pt x="6239" y="4604"/>
                      <a:pt x="6043" y="4722"/>
                      <a:pt x="5851" y="4722"/>
                    </a:cubicBezTo>
                    <a:cubicBezTo>
                      <a:pt x="5665" y="4722"/>
                      <a:pt x="5483" y="4612"/>
                      <a:pt x="5483" y="4380"/>
                    </a:cubicBezTo>
                    <a:lnTo>
                      <a:pt x="5483" y="2647"/>
                    </a:lnTo>
                    <a:cubicBezTo>
                      <a:pt x="4979" y="2584"/>
                      <a:pt x="4506" y="2332"/>
                      <a:pt x="4160" y="2017"/>
                    </a:cubicBezTo>
                    <a:cubicBezTo>
                      <a:pt x="3908" y="2237"/>
                      <a:pt x="3750" y="2521"/>
                      <a:pt x="3624" y="2773"/>
                    </a:cubicBezTo>
                    <a:cubicBezTo>
                      <a:pt x="3466" y="2584"/>
                      <a:pt x="3277" y="2426"/>
                      <a:pt x="3057" y="2300"/>
                    </a:cubicBezTo>
                    <a:cubicBezTo>
                      <a:pt x="3277" y="2080"/>
                      <a:pt x="3435" y="1733"/>
                      <a:pt x="3435" y="1355"/>
                    </a:cubicBezTo>
                    <a:cubicBezTo>
                      <a:pt x="3435" y="599"/>
                      <a:pt x="2805" y="1"/>
                      <a:pt x="20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Google Shape;1522;p38">
            <a:extLst>
              <a:ext uri="{FF2B5EF4-FFF2-40B4-BE49-F238E27FC236}">
                <a16:creationId xmlns:a16="http://schemas.microsoft.com/office/drawing/2014/main" id="{BAF37FCE-8EED-6909-6BAA-B05795BFED03}"/>
              </a:ext>
            </a:extLst>
          </p:cNvPr>
          <p:cNvGrpSpPr/>
          <p:nvPr/>
        </p:nvGrpSpPr>
        <p:grpSpPr>
          <a:xfrm>
            <a:off x="4340227" y="5565826"/>
            <a:ext cx="1431486" cy="2579452"/>
            <a:chOff x="3845149" y="2641166"/>
            <a:chExt cx="794846" cy="1393837"/>
          </a:xfrm>
        </p:grpSpPr>
        <p:sp>
          <p:nvSpPr>
            <p:cNvPr id="75" name="Google Shape;1523;p38">
              <a:extLst>
                <a:ext uri="{FF2B5EF4-FFF2-40B4-BE49-F238E27FC236}">
                  <a16:creationId xmlns:a16="http://schemas.microsoft.com/office/drawing/2014/main" id="{175246DA-E7D4-1999-7B87-790939375C4B}"/>
                </a:ext>
              </a:extLst>
            </p:cNvPr>
            <p:cNvSpPr/>
            <p:nvPr/>
          </p:nvSpPr>
          <p:spPr>
            <a:xfrm>
              <a:off x="3845149" y="2641166"/>
              <a:ext cx="794846" cy="1393837"/>
            </a:xfrm>
            <a:custGeom>
              <a:avLst/>
              <a:gdLst/>
              <a:ahLst/>
              <a:cxnLst/>
              <a:rect l="l" t="t" r="r" b="b"/>
              <a:pathLst>
                <a:path w="24837" h="43554" extrusionOk="0">
                  <a:moveTo>
                    <a:pt x="24837" y="12418"/>
                  </a:moveTo>
                  <a:cubicBezTo>
                    <a:pt x="24837" y="5584"/>
                    <a:pt x="19229" y="0"/>
                    <a:pt x="12407" y="0"/>
                  </a:cubicBezTo>
                  <a:cubicBezTo>
                    <a:pt x="5537" y="0"/>
                    <a:pt x="0" y="5584"/>
                    <a:pt x="0" y="12418"/>
                  </a:cubicBezTo>
                  <a:cubicBezTo>
                    <a:pt x="0" y="19038"/>
                    <a:pt x="5144" y="24467"/>
                    <a:pt x="11692" y="24848"/>
                  </a:cubicBezTo>
                  <a:lnTo>
                    <a:pt x="11692" y="38826"/>
                  </a:lnTo>
                  <a:cubicBezTo>
                    <a:pt x="10657" y="39148"/>
                    <a:pt x="10002" y="40065"/>
                    <a:pt x="10002" y="41124"/>
                  </a:cubicBezTo>
                  <a:cubicBezTo>
                    <a:pt x="10002" y="42446"/>
                    <a:pt x="11061" y="43553"/>
                    <a:pt x="12419" y="43553"/>
                  </a:cubicBezTo>
                  <a:cubicBezTo>
                    <a:pt x="13728" y="43553"/>
                    <a:pt x="14824" y="42446"/>
                    <a:pt x="14824" y="41124"/>
                  </a:cubicBezTo>
                  <a:cubicBezTo>
                    <a:pt x="14824" y="40065"/>
                    <a:pt x="14074" y="39136"/>
                    <a:pt x="13181" y="38826"/>
                  </a:cubicBezTo>
                  <a:lnTo>
                    <a:pt x="13181" y="24848"/>
                  </a:lnTo>
                  <a:cubicBezTo>
                    <a:pt x="19586" y="24467"/>
                    <a:pt x="24837" y="19038"/>
                    <a:pt x="24837" y="12418"/>
                  </a:cubicBezTo>
                  <a:close/>
                  <a:moveTo>
                    <a:pt x="2787" y="12418"/>
                  </a:moveTo>
                  <a:cubicBezTo>
                    <a:pt x="2787" y="7120"/>
                    <a:pt x="7097" y="2846"/>
                    <a:pt x="12395" y="2846"/>
                  </a:cubicBezTo>
                  <a:cubicBezTo>
                    <a:pt x="17693" y="2846"/>
                    <a:pt x="21991" y="7120"/>
                    <a:pt x="21991" y="12418"/>
                  </a:cubicBezTo>
                  <a:cubicBezTo>
                    <a:pt x="21991" y="17717"/>
                    <a:pt x="17693" y="22015"/>
                    <a:pt x="12395" y="22015"/>
                  </a:cubicBezTo>
                  <a:cubicBezTo>
                    <a:pt x="7097" y="22015"/>
                    <a:pt x="2787" y="17717"/>
                    <a:pt x="2787" y="124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1524;p38">
              <a:extLst>
                <a:ext uri="{FF2B5EF4-FFF2-40B4-BE49-F238E27FC236}">
                  <a16:creationId xmlns:a16="http://schemas.microsoft.com/office/drawing/2014/main" id="{B2918567-5DF1-D890-4383-014156918C08}"/>
                </a:ext>
              </a:extLst>
            </p:cNvPr>
            <p:cNvGrpSpPr/>
            <p:nvPr/>
          </p:nvGrpSpPr>
          <p:grpSpPr>
            <a:xfrm>
              <a:off x="4028794" y="2822573"/>
              <a:ext cx="427578" cy="421351"/>
              <a:chOff x="-5254775" y="3631325"/>
              <a:chExt cx="296950" cy="292625"/>
            </a:xfrm>
          </p:grpSpPr>
          <p:sp>
            <p:nvSpPr>
              <p:cNvPr id="77" name="Google Shape;1525;p38">
                <a:extLst>
                  <a:ext uri="{FF2B5EF4-FFF2-40B4-BE49-F238E27FC236}">
                    <a16:creationId xmlns:a16="http://schemas.microsoft.com/office/drawing/2014/main" id="{F7A20C64-BE27-1485-4255-793543C00C3E}"/>
                  </a:ext>
                </a:extLst>
              </p:cNvPr>
              <p:cNvSpPr/>
              <p:nvPr/>
            </p:nvSpPr>
            <p:spPr>
              <a:xfrm>
                <a:off x="-5246900" y="3766400"/>
                <a:ext cx="58300" cy="55150"/>
              </a:xfrm>
              <a:custGeom>
                <a:avLst/>
                <a:gdLst/>
                <a:ahLst/>
                <a:cxnLst/>
                <a:rect l="l" t="t" r="r" b="b"/>
                <a:pathLst>
                  <a:path w="2332" h="2206" extrusionOk="0">
                    <a:moveTo>
                      <a:pt x="1769" y="1"/>
                    </a:moveTo>
                    <a:cubicBezTo>
                      <a:pt x="1639" y="1"/>
                      <a:pt x="1513" y="48"/>
                      <a:pt x="1418" y="142"/>
                    </a:cubicBezTo>
                    <a:lnTo>
                      <a:pt x="189" y="1371"/>
                    </a:lnTo>
                    <a:cubicBezTo>
                      <a:pt x="0" y="1560"/>
                      <a:pt x="0" y="1875"/>
                      <a:pt x="189" y="2064"/>
                    </a:cubicBezTo>
                    <a:cubicBezTo>
                      <a:pt x="300" y="2159"/>
                      <a:pt x="434" y="2206"/>
                      <a:pt x="564" y="2206"/>
                    </a:cubicBezTo>
                    <a:cubicBezTo>
                      <a:pt x="694" y="2206"/>
                      <a:pt x="820" y="2159"/>
                      <a:pt x="914" y="2064"/>
                    </a:cubicBezTo>
                    <a:lnTo>
                      <a:pt x="2143" y="835"/>
                    </a:lnTo>
                    <a:cubicBezTo>
                      <a:pt x="2332" y="646"/>
                      <a:pt x="2332" y="331"/>
                      <a:pt x="2143" y="142"/>
                    </a:cubicBezTo>
                    <a:cubicBezTo>
                      <a:pt x="2033" y="48"/>
                      <a:pt x="1899" y="1"/>
                      <a:pt x="17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26;p38">
                <a:extLst>
                  <a:ext uri="{FF2B5EF4-FFF2-40B4-BE49-F238E27FC236}">
                    <a16:creationId xmlns:a16="http://schemas.microsoft.com/office/drawing/2014/main" id="{CEFF06B3-2AD1-EFF4-BC35-56FF97C86E82}"/>
                  </a:ext>
                </a:extLst>
              </p:cNvPr>
              <p:cNvSpPr/>
              <p:nvPr/>
            </p:nvSpPr>
            <p:spPr>
              <a:xfrm>
                <a:off x="-5216175" y="3795550"/>
                <a:ext cx="58300" cy="55950"/>
              </a:xfrm>
              <a:custGeom>
                <a:avLst/>
                <a:gdLst/>
                <a:ahLst/>
                <a:cxnLst/>
                <a:rect l="l" t="t" r="r" b="b"/>
                <a:pathLst>
                  <a:path w="2332" h="2238" extrusionOk="0">
                    <a:moveTo>
                      <a:pt x="1764" y="0"/>
                    </a:moveTo>
                    <a:cubicBezTo>
                      <a:pt x="1638" y="0"/>
                      <a:pt x="1512" y="47"/>
                      <a:pt x="1418" y="142"/>
                    </a:cubicBezTo>
                    <a:lnTo>
                      <a:pt x="189" y="1371"/>
                    </a:lnTo>
                    <a:cubicBezTo>
                      <a:pt x="0" y="1560"/>
                      <a:pt x="0" y="1875"/>
                      <a:pt x="189" y="2095"/>
                    </a:cubicBezTo>
                    <a:cubicBezTo>
                      <a:pt x="284" y="2190"/>
                      <a:pt x="410" y="2237"/>
                      <a:pt x="540" y="2237"/>
                    </a:cubicBezTo>
                    <a:cubicBezTo>
                      <a:pt x="670" y="2237"/>
                      <a:pt x="804" y="2190"/>
                      <a:pt x="914" y="2095"/>
                    </a:cubicBezTo>
                    <a:lnTo>
                      <a:pt x="2111" y="867"/>
                    </a:lnTo>
                    <a:cubicBezTo>
                      <a:pt x="2332" y="678"/>
                      <a:pt x="2332" y="363"/>
                      <a:pt x="2111" y="142"/>
                    </a:cubicBezTo>
                    <a:cubicBezTo>
                      <a:pt x="2016" y="47"/>
                      <a:pt x="1890" y="0"/>
                      <a:pt x="1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27;p38">
                <a:extLst>
                  <a:ext uri="{FF2B5EF4-FFF2-40B4-BE49-F238E27FC236}">
                    <a16:creationId xmlns:a16="http://schemas.microsoft.com/office/drawing/2014/main" id="{5A053DD7-6F9F-1FBB-621A-75F6BE9A7814}"/>
                  </a:ext>
                </a:extLst>
              </p:cNvPr>
              <p:cNvSpPr/>
              <p:nvPr/>
            </p:nvSpPr>
            <p:spPr>
              <a:xfrm>
                <a:off x="-5185475" y="3826250"/>
                <a:ext cx="57525" cy="55750"/>
              </a:xfrm>
              <a:custGeom>
                <a:avLst/>
                <a:gdLst/>
                <a:ahLst/>
                <a:cxnLst/>
                <a:rect l="l" t="t" r="r" b="b"/>
                <a:pathLst>
                  <a:path w="2301" h="2230" extrusionOk="0">
                    <a:moveTo>
                      <a:pt x="1765" y="1"/>
                    </a:moveTo>
                    <a:cubicBezTo>
                      <a:pt x="1639" y="1"/>
                      <a:pt x="1513" y="48"/>
                      <a:pt x="1419" y="143"/>
                    </a:cubicBezTo>
                    <a:lnTo>
                      <a:pt x="190" y="1371"/>
                    </a:lnTo>
                    <a:cubicBezTo>
                      <a:pt x="1" y="1560"/>
                      <a:pt x="1" y="1875"/>
                      <a:pt x="190" y="2064"/>
                    </a:cubicBezTo>
                    <a:cubicBezTo>
                      <a:pt x="284" y="2175"/>
                      <a:pt x="410" y="2230"/>
                      <a:pt x="536" y="2230"/>
                    </a:cubicBezTo>
                    <a:cubicBezTo>
                      <a:pt x="662" y="2230"/>
                      <a:pt x="788" y="2175"/>
                      <a:pt x="883" y="2064"/>
                    </a:cubicBezTo>
                    <a:lnTo>
                      <a:pt x="2112" y="836"/>
                    </a:lnTo>
                    <a:cubicBezTo>
                      <a:pt x="2301" y="647"/>
                      <a:pt x="2301" y="332"/>
                      <a:pt x="2112" y="143"/>
                    </a:cubicBezTo>
                    <a:cubicBezTo>
                      <a:pt x="2017" y="48"/>
                      <a:pt x="1891" y="1"/>
                      <a:pt x="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28;p38">
                <a:extLst>
                  <a:ext uri="{FF2B5EF4-FFF2-40B4-BE49-F238E27FC236}">
                    <a16:creationId xmlns:a16="http://schemas.microsoft.com/office/drawing/2014/main" id="{B848314B-FAF2-97A3-B08A-F90BEF533D12}"/>
                  </a:ext>
                </a:extLst>
              </p:cNvPr>
              <p:cNvSpPr/>
              <p:nvPr/>
            </p:nvSpPr>
            <p:spPr>
              <a:xfrm>
                <a:off x="-5156325" y="3856375"/>
                <a:ext cx="58300" cy="55750"/>
              </a:xfrm>
              <a:custGeom>
                <a:avLst/>
                <a:gdLst/>
                <a:ahLst/>
                <a:cxnLst/>
                <a:rect l="l" t="t" r="r" b="b"/>
                <a:pathLst>
                  <a:path w="2332" h="2230" extrusionOk="0">
                    <a:moveTo>
                      <a:pt x="1781" y="1"/>
                    </a:moveTo>
                    <a:cubicBezTo>
                      <a:pt x="1655" y="1"/>
                      <a:pt x="1529" y="56"/>
                      <a:pt x="1418" y="166"/>
                    </a:cubicBezTo>
                    <a:lnTo>
                      <a:pt x="190" y="1395"/>
                    </a:lnTo>
                    <a:cubicBezTo>
                      <a:pt x="1" y="1584"/>
                      <a:pt x="1" y="1899"/>
                      <a:pt x="190" y="2088"/>
                    </a:cubicBezTo>
                    <a:cubicBezTo>
                      <a:pt x="300" y="2183"/>
                      <a:pt x="442" y="2230"/>
                      <a:pt x="575" y="2230"/>
                    </a:cubicBezTo>
                    <a:cubicBezTo>
                      <a:pt x="709" y="2230"/>
                      <a:pt x="835" y="2183"/>
                      <a:pt x="914" y="2088"/>
                    </a:cubicBezTo>
                    <a:lnTo>
                      <a:pt x="2143" y="859"/>
                    </a:lnTo>
                    <a:cubicBezTo>
                      <a:pt x="2332" y="670"/>
                      <a:pt x="2332" y="355"/>
                      <a:pt x="2143" y="166"/>
                    </a:cubicBezTo>
                    <a:cubicBezTo>
                      <a:pt x="2033" y="56"/>
                      <a:pt x="1907" y="1"/>
                      <a:pt x="17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29;p38">
                <a:extLst>
                  <a:ext uri="{FF2B5EF4-FFF2-40B4-BE49-F238E27FC236}">
                    <a16:creationId xmlns:a16="http://schemas.microsoft.com/office/drawing/2014/main" id="{333B7261-FE81-C7E0-81C6-C81E8132B56B}"/>
                  </a:ext>
                </a:extLst>
              </p:cNvPr>
              <p:cNvSpPr/>
              <p:nvPr/>
            </p:nvSpPr>
            <p:spPr>
              <a:xfrm>
                <a:off x="-5105925" y="3886525"/>
                <a:ext cx="37050" cy="37425"/>
              </a:xfrm>
              <a:custGeom>
                <a:avLst/>
                <a:gdLst/>
                <a:ahLst/>
                <a:cxnLst/>
                <a:rect l="l" t="t" r="r" b="b"/>
                <a:pathLst>
                  <a:path w="1482" h="1497" extrusionOk="0">
                    <a:moveTo>
                      <a:pt x="662" y="0"/>
                    </a:moveTo>
                    <a:lnTo>
                      <a:pt x="536" y="126"/>
                    </a:lnTo>
                    <a:lnTo>
                      <a:pt x="1" y="756"/>
                    </a:lnTo>
                    <a:lnTo>
                      <a:pt x="599" y="1355"/>
                    </a:lnTo>
                    <a:cubicBezTo>
                      <a:pt x="694" y="1449"/>
                      <a:pt x="820" y="1497"/>
                      <a:pt x="946" y="1497"/>
                    </a:cubicBezTo>
                    <a:cubicBezTo>
                      <a:pt x="1072" y="1497"/>
                      <a:pt x="1198" y="1449"/>
                      <a:pt x="1293" y="1355"/>
                    </a:cubicBezTo>
                    <a:cubicBezTo>
                      <a:pt x="1482" y="1166"/>
                      <a:pt x="1482" y="851"/>
                      <a:pt x="1293" y="662"/>
                    </a:cubicBezTo>
                    <a:lnTo>
                      <a:pt x="6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30;p38">
                <a:extLst>
                  <a:ext uri="{FF2B5EF4-FFF2-40B4-BE49-F238E27FC236}">
                    <a16:creationId xmlns:a16="http://schemas.microsoft.com/office/drawing/2014/main" id="{7E008534-6831-7680-BBFC-58C98E8FE369}"/>
                  </a:ext>
                </a:extLst>
              </p:cNvPr>
              <p:cNvSpPr/>
              <p:nvPr/>
            </p:nvSpPr>
            <p:spPr>
              <a:xfrm>
                <a:off x="-5254775" y="3648050"/>
                <a:ext cx="278050" cy="248325"/>
              </a:xfrm>
              <a:custGeom>
                <a:avLst/>
                <a:gdLst/>
                <a:ahLst/>
                <a:cxnLst/>
                <a:rect l="l" t="t" r="r" b="b"/>
                <a:pathLst>
                  <a:path w="11122" h="9933" extrusionOk="0">
                    <a:moveTo>
                      <a:pt x="4049" y="1"/>
                    </a:moveTo>
                    <a:cubicBezTo>
                      <a:pt x="3781" y="1"/>
                      <a:pt x="3513" y="103"/>
                      <a:pt x="3308" y="308"/>
                    </a:cubicBezTo>
                    <a:lnTo>
                      <a:pt x="410" y="3364"/>
                    </a:lnTo>
                    <a:cubicBezTo>
                      <a:pt x="0" y="3774"/>
                      <a:pt x="0" y="4435"/>
                      <a:pt x="410" y="4813"/>
                    </a:cubicBezTo>
                    <a:lnTo>
                      <a:pt x="631" y="5065"/>
                    </a:lnTo>
                    <a:lnTo>
                      <a:pt x="1198" y="4498"/>
                    </a:lnTo>
                    <a:cubicBezTo>
                      <a:pt x="1454" y="4242"/>
                      <a:pt x="1794" y="4106"/>
                      <a:pt x="2122" y="4106"/>
                    </a:cubicBezTo>
                    <a:cubicBezTo>
                      <a:pt x="2398" y="4106"/>
                      <a:pt x="2666" y="4202"/>
                      <a:pt x="2867" y="4404"/>
                    </a:cubicBezTo>
                    <a:cubicBezTo>
                      <a:pt x="3151" y="4624"/>
                      <a:pt x="3308" y="4971"/>
                      <a:pt x="3277" y="5286"/>
                    </a:cubicBezTo>
                    <a:cubicBezTo>
                      <a:pt x="3592" y="5286"/>
                      <a:pt x="3907" y="5412"/>
                      <a:pt x="4128" y="5664"/>
                    </a:cubicBezTo>
                    <a:cubicBezTo>
                      <a:pt x="4380" y="5884"/>
                      <a:pt x="4506" y="6200"/>
                      <a:pt x="4506" y="6515"/>
                    </a:cubicBezTo>
                    <a:cubicBezTo>
                      <a:pt x="4821" y="6515"/>
                      <a:pt x="5136" y="6641"/>
                      <a:pt x="5356" y="6861"/>
                    </a:cubicBezTo>
                    <a:cubicBezTo>
                      <a:pt x="5608" y="7113"/>
                      <a:pt x="5703" y="7428"/>
                      <a:pt x="5703" y="7743"/>
                    </a:cubicBezTo>
                    <a:cubicBezTo>
                      <a:pt x="6018" y="7743"/>
                      <a:pt x="6364" y="7869"/>
                      <a:pt x="6585" y="8090"/>
                    </a:cubicBezTo>
                    <a:cubicBezTo>
                      <a:pt x="6837" y="8342"/>
                      <a:pt x="6931" y="8657"/>
                      <a:pt x="6931" y="8909"/>
                    </a:cubicBezTo>
                    <a:lnTo>
                      <a:pt x="7814" y="9791"/>
                    </a:lnTo>
                    <a:cubicBezTo>
                      <a:pt x="7908" y="9886"/>
                      <a:pt x="8034" y="9933"/>
                      <a:pt x="8160" y="9933"/>
                    </a:cubicBezTo>
                    <a:cubicBezTo>
                      <a:pt x="8286" y="9933"/>
                      <a:pt x="8412" y="9886"/>
                      <a:pt x="8507" y="9791"/>
                    </a:cubicBezTo>
                    <a:cubicBezTo>
                      <a:pt x="8727" y="9602"/>
                      <a:pt x="8727" y="9287"/>
                      <a:pt x="8507" y="9066"/>
                    </a:cubicBezTo>
                    <a:lnTo>
                      <a:pt x="7656" y="8216"/>
                    </a:lnTo>
                    <a:cubicBezTo>
                      <a:pt x="7530" y="8090"/>
                      <a:pt x="7530" y="7869"/>
                      <a:pt x="7656" y="7743"/>
                    </a:cubicBezTo>
                    <a:cubicBezTo>
                      <a:pt x="7748" y="7596"/>
                      <a:pt x="7851" y="7534"/>
                      <a:pt x="7953" y="7534"/>
                    </a:cubicBezTo>
                    <a:cubicBezTo>
                      <a:pt x="8024" y="7534"/>
                      <a:pt x="8095" y="7565"/>
                      <a:pt x="8160" y="7617"/>
                    </a:cubicBezTo>
                    <a:lnTo>
                      <a:pt x="9011" y="8499"/>
                    </a:lnTo>
                    <a:cubicBezTo>
                      <a:pt x="9121" y="8594"/>
                      <a:pt x="9255" y="8641"/>
                      <a:pt x="9385" y="8641"/>
                    </a:cubicBezTo>
                    <a:cubicBezTo>
                      <a:pt x="9515" y="8641"/>
                      <a:pt x="9641" y="8594"/>
                      <a:pt x="9735" y="8499"/>
                    </a:cubicBezTo>
                    <a:cubicBezTo>
                      <a:pt x="9924" y="8279"/>
                      <a:pt x="9924" y="7964"/>
                      <a:pt x="9735" y="7775"/>
                    </a:cubicBezTo>
                    <a:lnTo>
                      <a:pt x="8853" y="6924"/>
                    </a:lnTo>
                    <a:cubicBezTo>
                      <a:pt x="8759" y="6798"/>
                      <a:pt x="8759" y="6578"/>
                      <a:pt x="8853" y="6452"/>
                    </a:cubicBezTo>
                    <a:cubicBezTo>
                      <a:pt x="8916" y="6389"/>
                      <a:pt x="9011" y="6357"/>
                      <a:pt x="9101" y="6357"/>
                    </a:cubicBezTo>
                    <a:cubicBezTo>
                      <a:pt x="9192" y="6357"/>
                      <a:pt x="9279" y="6389"/>
                      <a:pt x="9326" y="6452"/>
                    </a:cubicBezTo>
                    <a:lnTo>
                      <a:pt x="10208" y="7302"/>
                    </a:lnTo>
                    <a:cubicBezTo>
                      <a:pt x="10303" y="7397"/>
                      <a:pt x="10429" y="7444"/>
                      <a:pt x="10555" y="7444"/>
                    </a:cubicBezTo>
                    <a:cubicBezTo>
                      <a:pt x="10681" y="7444"/>
                      <a:pt x="10807" y="7397"/>
                      <a:pt x="10901" y="7302"/>
                    </a:cubicBezTo>
                    <a:cubicBezTo>
                      <a:pt x="11122" y="7113"/>
                      <a:pt x="11122" y="6798"/>
                      <a:pt x="10901" y="6609"/>
                    </a:cubicBezTo>
                    <a:lnTo>
                      <a:pt x="10334" y="6010"/>
                    </a:lnTo>
                    <a:lnTo>
                      <a:pt x="10208" y="5884"/>
                    </a:lnTo>
                    <a:lnTo>
                      <a:pt x="6931" y="2608"/>
                    </a:lnTo>
                    <a:cubicBezTo>
                      <a:pt x="6884" y="2561"/>
                      <a:pt x="6798" y="2537"/>
                      <a:pt x="6707" y="2537"/>
                    </a:cubicBezTo>
                    <a:cubicBezTo>
                      <a:pt x="6616" y="2537"/>
                      <a:pt x="6522" y="2561"/>
                      <a:pt x="6459" y="2608"/>
                    </a:cubicBezTo>
                    <a:lnTo>
                      <a:pt x="5167" y="3931"/>
                    </a:lnTo>
                    <a:cubicBezTo>
                      <a:pt x="4904" y="4176"/>
                      <a:pt x="4562" y="4308"/>
                      <a:pt x="4229" y="4308"/>
                    </a:cubicBezTo>
                    <a:cubicBezTo>
                      <a:pt x="4004" y="4308"/>
                      <a:pt x="3783" y="4247"/>
                      <a:pt x="3592" y="4120"/>
                    </a:cubicBezTo>
                    <a:cubicBezTo>
                      <a:pt x="2962" y="3679"/>
                      <a:pt x="2930" y="2829"/>
                      <a:pt x="3434" y="2293"/>
                    </a:cubicBezTo>
                    <a:lnTo>
                      <a:pt x="5010" y="529"/>
                    </a:lnTo>
                    <a:lnTo>
                      <a:pt x="4789" y="308"/>
                    </a:lnTo>
                    <a:cubicBezTo>
                      <a:pt x="4584" y="103"/>
                      <a:pt x="4317" y="1"/>
                      <a:pt x="40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31;p38">
                <a:extLst>
                  <a:ext uri="{FF2B5EF4-FFF2-40B4-BE49-F238E27FC236}">
                    <a16:creationId xmlns:a16="http://schemas.microsoft.com/office/drawing/2014/main" id="{1C500050-F1BE-1F7C-C54B-E2DA4EF4931B}"/>
                  </a:ext>
                </a:extLst>
              </p:cNvPr>
              <p:cNvSpPr/>
              <p:nvPr/>
            </p:nvSpPr>
            <p:spPr>
              <a:xfrm>
                <a:off x="-5163425" y="3631325"/>
                <a:ext cx="205600" cy="150450"/>
              </a:xfrm>
              <a:custGeom>
                <a:avLst/>
                <a:gdLst/>
                <a:ahLst/>
                <a:cxnLst/>
                <a:rect l="l" t="t" r="r" b="b"/>
                <a:pathLst>
                  <a:path w="8224" h="6018" extrusionOk="0">
                    <a:moveTo>
                      <a:pt x="3699" y="0"/>
                    </a:moveTo>
                    <a:cubicBezTo>
                      <a:pt x="3435" y="0"/>
                      <a:pt x="3167" y="95"/>
                      <a:pt x="2962" y="284"/>
                    </a:cubicBezTo>
                    <a:lnTo>
                      <a:pt x="2364" y="883"/>
                    </a:lnTo>
                    <a:lnTo>
                      <a:pt x="2269" y="1009"/>
                    </a:lnTo>
                    <a:lnTo>
                      <a:pt x="222" y="3245"/>
                    </a:lnTo>
                    <a:cubicBezTo>
                      <a:pt x="1" y="3435"/>
                      <a:pt x="1" y="3781"/>
                      <a:pt x="222" y="3970"/>
                    </a:cubicBezTo>
                    <a:cubicBezTo>
                      <a:pt x="316" y="4065"/>
                      <a:pt x="442" y="4112"/>
                      <a:pt x="568" y="4112"/>
                    </a:cubicBezTo>
                    <a:cubicBezTo>
                      <a:pt x="694" y="4112"/>
                      <a:pt x="820" y="4065"/>
                      <a:pt x="915" y="3970"/>
                    </a:cubicBezTo>
                    <a:lnTo>
                      <a:pt x="2269" y="2615"/>
                    </a:lnTo>
                    <a:cubicBezTo>
                      <a:pt x="2458" y="2426"/>
                      <a:pt x="2718" y="2332"/>
                      <a:pt x="2982" y="2332"/>
                    </a:cubicBezTo>
                    <a:cubicBezTo>
                      <a:pt x="3246" y="2332"/>
                      <a:pt x="3514" y="2426"/>
                      <a:pt x="3719" y="2615"/>
                    </a:cubicBezTo>
                    <a:lnTo>
                      <a:pt x="7090" y="6018"/>
                    </a:lnTo>
                    <a:lnTo>
                      <a:pt x="7814" y="5356"/>
                    </a:lnTo>
                    <a:cubicBezTo>
                      <a:pt x="8224" y="4947"/>
                      <a:pt x="8224" y="4285"/>
                      <a:pt x="7814" y="3876"/>
                    </a:cubicBezTo>
                    <a:lnTo>
                      <a:pt x="4412" y="284"/>
                    </a:lnTo>
                    <a:cubicBezTo>
                      <a:pt x="4223" y="95"/>
                      <a:pt x="3963" y="0"/>
                      <a:pt x="36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4" name="Google Shape;1532;p38">
            <a:extLst>
              <a:ext uri="{FF2B5EF4-FFF2-40B4-BE49-F238E27FC236}">
                <a16:creationId xmlns:a16="http://schemas.microsoft.com/office/drawing/2014/main" id="{C51CF5B3-605B-ADD1-A8C2-51DC58B3C551}"/>
              </a:ext>
            </a:extLst>
          </p:cNvPr>
          <p:cNvGrpSpPr/>
          <p:nvPr/>
        </p:nvGrpSpPr>
        <p:grpSpPr>
          <a:xfrm rot="6453684">
            <a:off x="10884559" y="6176715"/>
            <a:ext cx="1022505" cy="1836958"/>
            <a:chOff x="5664646" y="728054"/>
            <a:chExt cx="567756" cy="992622"/>
          </a:xfrm>
        </p:grpSpPr>
        <p:sp>
          <p:nvSpPr>
            <p:cNvPr id="85" name="Google Shape;1533;p38">
              <a:extLst>
                <a:ext uri="{FF2B5EF4-FFF2-40B4-BE49-F238E27FC236}">
                  <a16:creationId xmlns:a16="http://schemas.microsoft.com/office/drawing/2014/main" id="{BA26014B-86F2-C541-FD83-52AE56730EF5}"/>
                </a:ext>
              </a:extLst>
            </p:cNvPr>
            <p:cNvSpPr/>
            <p:nvPr/>
          </p:nvSpPr>
          <p:spPr>
            <a:xfrm>
              <a:off x="5664646" y="728054"/>
              <a:ext cx="567756" cy="992622"/>
            </a:xfrm>
            <a:custGeom>
              <a:avLst/>
              <a:gdLst/>
              <a:ahLst/>
              <a:cxnLst/>
              <a:rect l="l" t="t" r="r" b="b"/>
              <a:pathLst>
                <a:path w="17741" h="31017" extrusionOk="0">
                  <a:moveTo>
                    <a:pt x="17741" y="8835"/>
                  </a:moveTo>
                  <a:cubicBezTo>
                    <a:pt x="17741" y="3977"/>
                    <a:pt x="13729" y="1"/>
                    <a:pt x="8871" y="1"/>
                  </a:cubicBezTo>
                  <a:cubicBezTo>
                    <a:pt x="3977" y="1"/>
                    <a:pt x="1" y="3977"/>
                    <a:pt x="1" y="8835"/>
                  </a:cubicBezTo>
                  <a:cubicBezTo>
                    <a:pt x="1" y="13550"/>
                    <a:pt x="3692" y="17419"/>
                    <a:pt x="8299" y="17693"/>
                  </a:cubicBezTo>
                  <a:lnTo>
                    <a:pt x="8299" y="27647"/>
                  </a:lnTo>
                  <a:cubicBezTo>
                    <a:pt x="7561" y="27873"/>
                    <a:pt x="7121" y="28540"/>
                    <a:pt x="7121" y="29290"/>
                  </a:cubicBezTo>
                  <a:cubicBezTo>
                    <a:pt x="7121" y="30231"/>
                    <a:pt x="7883" y="31016"/>
                    <a:pt x="8847" y="31016"/>
                  </a:cubicBezTo>
                  <a:cubicBezTo>
                    <a:pt x="9776" y="31016"/>
                    <a:pt x="10609" y="30231"/>
                    <a:pt x="10609" y="29290"/>
                  </a:cubicBezTo>
                  <a:cubicBezTo>
                    <a:pt x="10609" y="28528"/>
                    <a:pt x="10085" y="27873"/>
                    <a:pt x="9490" y="27647"/>
                  </a:cubicBezTo>
                  <a:lnTo>
                    <a:pt x="9490" y="17693"/>
                  </a:lnTo>
                  <a:cubicBezTo>
                    <a:pt x="13955" y="17419"/>
                    <a:pt x="17741" y="13550"/>
                    <a:pt x="17741" y="8835"/>
                  </a:cubicBezTo>
                  <a:close/>
                  <a:moveTo>
                    <a:pt x="1989" y="8835"/>
                  </a:moveTo>
                  <a:cubicBezTo>
                    <a:pt x="1989" y="5061"/>
                    <a:pt x="5061" y="2025"/>
                    <a:pt x="8835" y="2025"/>
                  </a:cubicBezTo>
                  <a:cubicBezTo>
                    <a:pt x="12609" y="2025"/>
                    <a:pt x="15681" y="5061"/>
                    <a:pt x="15681" y="8835"/>
                  </a:cubicBezTo>
                  <a:cubicBezTo>
                    <a:pt x="15681" y="12609"/>
                    <a:pt x="12609" y="15681"/>
                    <a:pt x="8835" y="15681"/>
                  </a:cubicBezTo>
                  <a:cubicBezTo>
                    <a:pt x="5061" y="15681"/>
                    <a:pt x="1989" y="12609"/>
                    <a:pt x="1989" y="883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1534;p38">
              <a:extLst>
                <a:ext uri="{FF2B5EF4-FFF2-40B4-BE49-F238E27FC236}">
                  <a16:creationId xmlns:a16="http://schemas.microsoft.com/office/drawing/2014/main" id="{E71A24BB-69FC-7EF6-13F1-630BF2856DD3}"/>
                </a:ext>
              </a:extLst>
            </p:cNvPr>
            <p:cNvGrpSpPr/>
            <p:nvPr/>
          </p:nvGrpSpPr>
          <p:grpSpPr>
            <a:xfrm>
              <a:off x="5818475" y="840209"/>
              <a:ext cx="260124" cy="305585"/>
              <a:chOff x="-64022550" y="3727425"/>
              <a:chExt cx="270175" cy="317425"/>
            </a:xfrm>
          </p:grpSpPr>
          <p:sp>
            <p:nvSpPr>
              <p:cNvPr id="87" name="Google Shape;1535;p38">
                <a:extLst>
                  <a:ext uri="{FF2B5EF4-FFF2-40B4-BE49-F238E27FC236}">
                    <a16:creationId xmlns:a16="http://schemas.microsoft.com/office/drawing/2014/main" id="{9EFA242B-60E9-B300-5B74-998937E5F031}"/>
                  </a:ext>
                </a:extLst>
              </p:cNvPr>
              <p:cNvSpPr/>
              <p:nvPr/>
            </p:nvSpPr>
            <p:spPr>
              <a:xfrm>
                <a:off x="-64022550" y="3912500"/>
                <a:ext cx="270175" cy="90600"/>
              </a:xfrm>
              <a:custGeom>
                <a:avLst/>
                <a:gdLst/>
                <a:ahLst/>
                <a:cxnLst/>
                <a:rect l="l" t="t" r="r" b="b"/>
                <a:pathLst>
                  <a:path w="10807" h="3624" extrusionOk="0">
                    <a:moveTo>
                      <a:pt x="2111" y="1"/>
                    </a:moveTo>
                    <a:cubicBezTo>
                      <a:pt x="945" y="1"/>
                      <a:pt x="0" y="946"/>
                      <a:pt x="0" y="2080"/>
                    </a:cubicBezTo>
                    <a:lnTo>
                      <a:pt x="0" y="3183"/>
                    </a:lnTo>
                    <a:cubicBezTo>
                      <a:pt x="0" y="3435"/>
                      <a:pt x="221" y="3624"/>
                      <a:pt x="441" y="3624"/>
                    </a:cubicBezTo>
                    <a:lnTo>
                      <a:pt x="10365" y="3624"/>
                    </a:lnTo>
                    <a:cubicBezTo>
                      <a:pt x="10618" y="3624"/>
                      <a:pt x="10807" y="3435"/>
                      <a:pt x="10807" y="3183"/>
                    </a:cubicBezTo>
                    <a:lnTo>
                      <a:pt x="10807" y="2080"/>
                    </a:lnTo>
                    <a:cubicBezTo>
                      <a:pt x="10807" y="946"/>
                      <a:pt x="9861" y="1"/>
                      <a:pt x="87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36;p38">
                <a:extLst>
                  <a:ext uri="{FF2B5EF4-FFF2-40B4-BE49-F238E27FC236}">
                    <a16:creationId xmlns:a16="http://schemas.microsoft.com/office/drawing/2014/main" id="{48F2F98B-FD09-8EA2-0318-8BC9700CDE21}"/>
                  </a:ext>
                </a:extLst>
              </p:cNvPr>
              <p:cNvSpPr/>
              <p:nvPr/>
            </p:nvSpPr>
            <p:spPr>
              <a:xfrm>
                <a:off x="-64000500" y="4023550"/>
                <a:ext cx="227650" cy="21300"/>
              </a:xfrm>
              <a:custGeom>
                <a:avLst/>
                <a:gdLst/>
                <a:ahLst/>
                <a:cxnLst/>
                <a:rect l="l" t="t" r="r" b="b"/>
                <a:pathLst>
                  <a:path w="9106" h="852" extrusionOk="0">
                    <a:moveTo>
                      <a:pt x="0" y="1"/>
                    </a:moveTo>
                    <a:lnTo>
                      <a:pt x="0" y="442"/>
                    </a:lnTo>
                    <a:cubicBezTo>
                      <a:pt x="0" y="694"/>
                      <a:pt x="190" y="851"/>
                      <a:pt x="442" y="851"/>
                    </a:cubicBezTo>
                    <a:lnTo>
                      <a:pt x="8696" y="851"/>
                    </a:lnTo>
                    <a:cubicBezTo>
                      <a:pt x="8948" y="851"/>
                      <a:pt x="9105" y="631"/>
                      <a:pt x="9105" y="442"/>
                    </a:cubicBezTo>
                    <a:lnTo>
                      <a:pt x="91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37;p38">
                <a:extLst>
                  <a:ext uri="{FF2B5EF4-FFF2-40B4-BE49-F238E27FC236}">
                    <a16:creationId xmlns:a16="http://schemas.microsoft.com/office/drawing/2014/main" id="{9FA5248F-A1ED-C498-01E6-D45B161940C7}"/>
                  </a:ext>
                </a:extLst>
              </p:cNvPr>
              <p:cNvSpPr/>
              <p:nvPr/>
            </p:nvSpPr>
            <p:spPr>
              <a:xfrm>
                <a:off x="-63960325" y="3727425"/>
                <a:ext cx="144925" cy="165425"/>
              </a:xfrm>
              <a:custGeom>
                <a:avLst/>
                <a:gdLst/>
                <a:ahLst/>
                <a:cxnLst/>
                <a:rect l="l" t="t" r="r" b="b"/>
                <a:pathLst>
                  <a:path w="5797" h="6617" extrusionOk="0">
                    <a:moveTo>
                      <a:pt x="2930" y="0"/>
                    </a:moveTo>
                    <a:cubicBezTo>
                      <a:pt x="1292" y="0"/>
                      <a:pt x="0" y="1292"/>
                      <a:pt x="0" y="2867"/>
                    </a:cubicBezTo>
                    <a:cubicBezTo>
                      <a:pt x="32" y="3812"/>
                      <a:pt x="504" y="4694"/>
                      <a:pt x="1260" y="5230"/>
                    </a:cubicBezTo>
                    <a:lnTo>
                      <a:pt x="1260" y="6616"/>
                    </a:lnTo>
                    <a:lnTo>
                      <a:pt x="4568" y="6616"/>
                    </a:lnTo>
                    <a:lnTo>
                      <a:pt x="4568" y="5230"/>
                    </a:lnTo>
                    <a:cubicBezTo>
                      <a:pt x="5356" y="4694"/>
                      <a:pt x="5797" y="3812"/>
                      <a:pt x="5797" y="2867"/>
                    </a:cubicBezTo>
                    <a:cubicBezTo>
                      <a:pt x="5797" y="1260"/>
                      <a:pt x="4505" y="0"/>
                      <a:pt x="29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0" name="Google Shape;1538;p38">
            <a:extLst>
              <a:ext uri="{FF2B5EF4-FFF2-40B4-BE49-F238E27FC236}">
                <a16:creationId xmlns:a16="http://schemas.microsoft.com/office/drawing/2014/main" id="{A5F8E2DD-B298-D060-8BD4-CE2B1BDF8DDA}"/>
              </a:ext>
            </a:extLst>
          </p:cNvPr>
          <p:cNvGrpSpPr/>
          <p:nvPr/>
        </p:nvGrpSpPr>
        <p:grpSpPr>
          <a:xfrm rot="6296017">
            <a:off x="10439708" y="2794947"/>
            <a:ext cx="1204402" cy="2163401"/>
            <a:chOff x="4136876" y="1017841"/>
            <a:chExt cx="668756" cy="1169019"/>
          </a:xfrm>
        </p:grpSpPr>
        <p:sp>
          <p:nvSpPr>
            <p:cNvPr id="91" name="Google Shape;1539;p38">
              <a:extLst>
                <a:ext uri="{FF2B5EF4-FFF2-40B4-BE49-F238E27FC236}">
                  <a16:creationId xmlns:a16="http://schemas.microsoft.com/office/drawing/2014/main" id="{EDA62DAE-CCB9-A286-E5EC-27BBA43FDB7D}"/>
                </a:ext>
              </a:extLst>
            </p:cNvPr>
            <p:cNvSpPr/>
            <p:nvPr/>
          </p:nvSpPr>
          <p:spPr>
            <a:xfrm>
              <a:off x="4136876" y="1017841"/>
              <a:ext cx="668756" cy="1169019"/>
            </a:xfrm>
            <a:custGeom>
              <a:avLst/>
              <a:gdLst/>
              <a:ahLst/>
              <a:cxnLst/>
              <a:rect l="l" t="t" r="r" b="b"/>
              <a:pathLst>
                <a:path w="20897" h="36529" extrusionOk="0">
                  <a:moveTo>
                    <a:pt x="20896" y="10407"/>
                  </a:moveTo>
                  <a:cubicBezTo>
                    <a:pt x="20896" y="4680"/>
                    <a:pt x="16217" y="0"/>
                    <a:pt x="10490" y="0"/>
                  </a:cubicBezTo>
                  <a:cubicBezTo>
                    <a:pt x="4740" y="0"/>
                    <a:pt x="1" y="4680"/>
                    <a:pt x="1" y="10407"/>
                  </a:cubicBezTo>
                  <a:cubicBezTo>
                    <a:pt x="1" y="15967"/>
                    <a:pt x="4228" y="20515"/>
                    <a:pt x="9728" y="20836"/>
                  </a:cubicBezTo>
                  <a:lnTo>
                    <a:pt x="9728" y="32564"/>
                  </a:lnTo>
                  <a:cubicBezTo>
                    <a:pt x="8835" y="32838"/>
                    <a:pt x="8407" y="33600"/>
                    <a:pt x="8407" y="34493"/>
                  </a:cubicBezTo>
                  <a:cubicBezTo>
                    <a:pt x="8407" y="35600"/>
                    <a:pt x="9347" y="36529"/>
                    <a:pt x="10478" y="36529"/>
                  </a:cubicBezTo>
                  <a:cubicBezTo>
                    <a:pt x="11586" y="36529"/>
                    <a:pt x="12479" y="35600"/>
                    <a:pt x="12479" y="34493"/>
                  </a:cubicBezTo>
                  <a:cubicBezTo>
                    <a:pt x="12479" y="33600"/>
                    <a:pt x="11812" y="32826"/>
                    <a:pt x="11074" y="32564"/>
                  </a:cubicBezTo>
                  <a:lnTo>
                    <a:pt x="11074" y="20836"/>
                  </a:lnTo>
                  <a:cubicBezTo>
                    <a:pt x="16432" y="20515"/>
                    <a:pt x="20896" y="15967"/>
                    <a:pt x="20896" y="10407"/>
                  </a:cubicBezTo>
                  <a:close/>
                  <a:moveTo>
                    <a:pt x="2454" y="10407"/>
                  </a:moveTo>
                  <a:cubicBezTo>
                    <a:pt x="2454" y="5965"/>
                    <a:pt x="6061" y="2382"/>
                    <a:pt x="10502" y="2382"/>
                  </a:cubicBezTo>
                  <a:cubicBezTo>
                    <a:pt x="14955" y="2382"/>
                    <a:pt x="18563" y="5965"/>
                    <a:pt x="18563" y="10407"/>
                  </a:cubicBezTo>
                  <a:cubicBezTo>
                    <a:pt x="18563" y="14859"/>
                    <a:pt x="14955" y="18467"/>
                    <a:pt x="10502" y="18467"/>
                  </a:cubicBezTo>
                  <a:cubicBezTo>
                    <a:pt x="6061" y="18467"/>
                    <a:pt x="2454" y="14859"/>
                    <a:pt x="2454" y="1040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1540;p38">
              <a:extLst>
                <a:ext uri="{FF2B5EF4-FFF2-40B4-BE49-F238E27FC236}">
                  <a16:creationId xmlns:a16="http://schemas.microsoft.com/office/drawing/2014/main" id="{5156F89A-BC06-1AE5-D801-7F31E5620521}"/>
                </a:ext>
              </a:extLst>
            </p:cNvPr>
            <p:cNvGrpSpPr/>
            <p:nvPr/>
          </p:nvGrpSpPr>
          <p:grpSpPr>
            <a:xfrm>
              <a:off x="4317706" y="1187767"/>
              <a:ext cx="307231" cy="348690"/>
              <a:chOff x="2423775" y="3226875"/>
              <a:chExt cx="259925" cy="295000"/>
            </a:xfrm>
          </p:grpSpPr>
          <p:sp>
            <p:nvSpPr>
              <p:cNvPr id="93" name="Google Shape;1541;p38">
                <a:extLst>
                  <a:ext uri="{FF2B5EF4-FFF2-40B4-BE49-F238E27FC236}">
                    <a16:creationId xmlns:a16="http://schemas.microsoft.com/office/drawing/2014/main" id="{E1CCC2E3-D9B7-EEA1-8F80-83B72533DF09}"/>
                  </a:ext>
                </a:extLst>
              </p:cNvPr>
              <p:cNvSpPr/>
              <p:nvPr/>
            </p:nvSpPr>
            <p:spPr>
              <a:xfrm>
                <a:off x="2509625" y="3365900"/>
                <a:ext cx="86650" cy="52000"/>
              </a:xfrm>
              <a:custGeom>
                <a:avLst/>
                <a:gdLst/>
                <a:ahLst/>
                <a:cxnLst/>
                <a:rect l="l" t="t" r="r" b="b"/>
                <a:pathLst>
                  <a:path w="3466" h="2080" extrusionOk="0">
                    <a:moveTo>
                      <a:pt x="1733" y="0"/>
                    </a:moveTo>
                    <a:cubicBezTo>
                      <a:pt x="788" y="0"/>
                      <a:pt x="0" y="788"/>
                      <a:pt x="0" y="1733"/>
                    </a:cubicBezTo>
                    <a:lnTo>
                      <a:pt x="0" y="2080"/>
                    </a:lnTo>
                    <a:lnTo>
                      <a:pt x="3466" y="2080"/>
                    </a:lnTo>
                    <a:lnTo>
                      <a:pt x="3466" y="1733"/>
                    </a:lnTo>
                    <a:cubicBezTo>
                      <a:pt x="3466" y="788"/>
                      <a:pt x="2678" y="0"/>
                      <a:pt x="17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542;p38">
                <a:extLst>
                  <a:ext uri="{FF2B5EF4-FFF2-40B4-BE49-F238E27FC236}">
                    <a16:creationId xmlns:a16="http://schemas.microsoft.com/office/drawing/2014/main" id="{8839CF1F-FAF6-FF81-FF5F-AC7BA4E3319D}"/>
                  </a:ext>
                </a:extLst>
              </p:cNvPr>
              <p:cNvSpPr/>
              <p:nvPr/>
            </p:nvSpPr>
            <p:spPr>
              <a:xfrm>
                <a:off x="2534825" y="3313925"/>
                <a:ext cx="35475" cy="35450"/>
              </a:xfrm>
              <a:custGeom>
                <a:avLst/>
                <a:gdLst/>
                <a:ahLst/>
                <a:cxnLst/>
                <a:rect l="l" t="t" r="r" b="b"/>
                <a:pathLst>
                  <a:path w="1419" h="1418" extrusionOk="0">
                    <a:moveTo>
                      <a:pt x="725" y="0"/>
                    </a:moveTo>
                    <a:cubicBezTo>
                      <a:pt x="316" y="0"/>
                      <a:pt x="0" y="315"/>
                      <a:pt x="0" y="725"/>
                    </a:cubicBezTo>
                    <a:cubicBezTo>
                      <a:pt x="0" y="1103"/>
                      <a:pt x="316" y="1418"/>
                      <a:pt x="725" y="1418"/>
                    </a:cubicBezTo>
                    <a:cubicBezTo>
                      <a:pt x="1103" y="1418"/>
                      <a:pt x="1418" y="1103"/>
                      <a:pt x="1418" y="725"/>
                    </a:cubicBezTo>
                    <a:cubicBezTo>
                      <a:pt x="1418" y="315"/>
                      <a:pt x="1103" y="0"/>
                      <a:pt x="7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43;p38">
                <a:extLst>
                  <a:ext uri="{FF2B5EF4-FFF2-40B4-BE49-F238E27FC236}">
                    <a16:creationId xmlns:a16="http://schemas.microsoft.com/office/drawing/2014/main" id="{24F45747-AF89-D971-0465-76A1A64BFAB9}"/>
                  </a:ext>
                </a:extLst>
              </p:cNvPr>
              <p:cNvSpPr/>
              <p:nvPr/>
            </p:nvSpPr>
            <p:spPr>
              <a:xfrm>
                <a:off x="2423775" y="3226875"/>
                <a:ext cx="259925" cy="295000"/>
              </a:xfrm>
              <a:custGeom>
                <a:avLst/>
                <a:gdLst/>
                <a:ahLst/>
                <a:cxnLst/>
                <a:rect l="l" t="t" r="r" b="b"/>
                <a:pathLst>
                  <a:path w="10397" h="11800" extrusionOk="0">
                    <a:moveTo>
                      <a:pt x="5167" y="2757"/>
                    </a:moveTo>
                    <a:cubicBezTo>
                      <a:pt x="5923" y="2757"/>
                      <a:pt x="6553" y="3388"/>
                      <a:pt x="6553" y="4144"/>
                    </a:cubicBezTo>
                    <a:cubicBezTo>
                      <a:pt x="6553" y="4490"/>
                      <a:pt x="6396" y="4805"/>
                      <a:pt x="6175" y="5089"/>
                    </a:cubicBezTo>
                    <a:cubicBezTo>
                      <a:pt x="7026" y="5498"/>
                      <a:pt x="7593" y="6317"/>
                      <a:pt x="7593" y="7294"/>
                    </a:cubicBezTo>
                    <a:lnTo>
                      <a:pt x="7593" y="8019"/>
                    </a:lnTo>
                    <a:cubicBezTo>
                      <a:pt x="7593" y="8208"/>
                      <a:pt x="7435" y="8365"/>
                      <a:pt x="7246" y="8365"/>
                    </a:cubicBezTo>
                    <a:lnTo>
                      <a:pt x="3088" y="8365"/>
                    </a:lnTo>
                    <a:cubicBezTo>
                      <a:pt x="2867" y="8365"/>
                      <a:pt x="2710" y="8208"/>
                      <a:pt x="2710" y="8019"/>
                    </a:cubicBezTo>
                    <a:lnTo>
                      <a:pt x="2710" y="7294"/>
                    </a:lnTo>
                    <a:cubicBezTo>
                      <a:pt x="2710" y="6317"/>
                      <a:pt x="3308" y="5498"/>
                      <a:pt x="4127" y="5089"/>
                    </a:cubicBezTo>
                    <a:cubicBezTo>
                      <a:pt x="3907" y="4868"/>
                      <a:pt x="3781" y="4553"/>
                      <a:pt x="3781" y="4144"/>
                    </a:cubicBezTo>
                    <a:cubicBezTo>
                      <a:pt x="3781" y="3388"/>
                      <a:pt x="4411" y="2757"/>
                      <a:pt x="5167" y="2757"/>
                    </a:cubicBezTo>
                    <a:close/>
                    <a:moveTo>
                      <a:pt x="5183" y="1"/>
                    </a:moveTo>
                    <a:cubicBezTo>
                      <a:pt x="5128" y="1"/>
                      <a:pt x="5073" y="17"/>
                      <a:pt x="5010" y="48"/>
                    </a:cubicBezTo>
                    <a:cubicBezTo>
                      <a:pt x="3964" y="646"/>
                      <a:pt x="2946" y="940"/>
                      <a:pt x="1919" y="940"/>
                    </a:cubicBezTo>
                    <a:cubicBezTo>
                      <a:pt x="1430" y="940"/>
                      <a:pt x="939" y="873"/>
                      <a:pt x="441" y="741"/>
                    </a:cubicBezTo>
                    <a:cubicBezTo>
                      <a:pt x="402" y="722"/>
                      <a:pt x="363" y="714"/>
                      <a:pt x="326" y="714"/>
                    </a:cubicBezTo>
                    <a:cubicBezTo>
                      <a:pt x="243" y="714"/>
                      <a:pt x="170" y="751"/>
                      <a:pt x="126" y="773"/>
                    </a:cubicBezTo>
                    <a:cubicBezTo>
                      <a:pt x="32" y="836"/>
                      <a:pt x="0" y="930"/>
                      <a:pt x="0" y="1056"/>
                    </a:cubicBezTo>
                    <a:lnTo>
                      <a:pt x="0" y="5026"/>
                    </a:lnTo>
                    <a:cubicBezTo>
                      <a:pt x="0" y="8145"/>
                      <a:pt x="2080" y="10949"/>
                      <a:pt x="5104" y="11799"/>
                    </a:cubicBezTo>
                    <a:lnTo>
                      <a:pt x="5262" y="11799"/>
                    </a:lnTo>
                    <a:cubicBezTo>
                      <a:pt x="8255" y="10917"/>
                      <a:pt x="10397" y="8145"/>
                      <a:pt x="10397" y="5026"/>
                    </a:cubicBezTo>
                    <a:lnTo>
                      <a:pt x="10397" y="1056"/>
                    </a:lnTo>
                    <a:cubicBezTo>
                      <a:pt x="10397" y="930"/>
                      <a:pt x="10365" y="836"/>
                      <a:pt x="10271" y="773"/>
                    </a:cubicBezTo>
                    <a:cubicBezTo>
                      <a:pt x="10162" y="751"/>
                      <a:pt x="10084" y="714"/>
                      <a:pt x="10014" y="714"/>
                    </a:cubicBezTo>
                    <a:cubicBezTo>
                      <a:pt x="9983" y="714"/>
                      <a:pt x="9954" y="722"/>
                      <a:pt x="9924" y="741"/>
                    </a:cubicBezTo>
                    <a:cubicBezTo>
                      <a:pt x="9414" y="877"/>
                      <a:pt x="8910" y="946"/>
                      <a:pt x="8409" y="946"/>
                    </a:cubicBezTo>
                    <a:cubicBezTo>
                      <a:pt x="7395" y="946"/>
                      <a:pt x="6389" y="660"/>
                      <a:pt x="5356" y="48"/>
                    </a:cubicBezTo>
                    <a:cubicBezTo>
                      <a:pt x="5293" y="17"/>
                      <a:pt x="5238" y="1"/>
                      <a:pt x="5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96" name="Picture 4" descr="Development of the WHO classification of tumors of the central nervous  system: a historical perspective. - Abstract - Europe PMC">
            <a:extLst>
              <a:ext uri="{FF2B5EF4-FFF2-40B4-BE49-F238E27FC236}">
                <a16:creationId xmlns:a16="http://schemas.microsoft.com/office/drawing/2014/main" id="{7236600A-BD05-F798-C832-32ED9DD68B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1639"/>
          <a:stretch/>
        </p:blipFill>
        <p:spPr bwMode="auto">
          <a:xfrm>
            <a:off x="832696" y="5434260"/>
            <a:ext cx="1767036" cy="26567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7" name="Picture 6" descr="Histological Typing of Tumours of the Central Nervous System | SpringerLink">
            <a:extLst>
              <a:ext uri="{FF2B5EF4-FFF2-40B4-BE49-F238E27FC236}">
                <a16:creationId xmlns:a16="http://schemas.microsoft.com/office/drawing/2014/main" id="{73CDE577-D169-5B62-9FEE-0CBB0B59F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454" y="4599804"/>
            <a:ext cx="1768720" cy="25195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8" name="Picture 8" descr="IARC Publications Website - Pathology and Genetics of Tumours of the Nervous  System">
            <a:extLst>
              <a:ext uri="{FF2B5EF4-FFF2-40B4-BE49-F238E27FC236}">
                <a16:creationId xmlns:a16="http://schemas.microsoft.com/office/drawing/2014/main" id="{75F55D6A-5793-5B31-05EB-72C42693CF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24772">
            <a:off x="11056396" y="5797680"/>
            <a:ext cx="2064152" cy="26481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9" name="Picture 10" descr="IARC Publications Website - WHO Classification of Tumours of the Central  Nervous System">
            <a:extLst>
              <a:ext uri="{FF2B5EF4-FFF2-40B4-BE49-F238E27FC236}">
                <a16:creationId xmlns:a16="http://schemas.microsoft.com/office/drawing/2014/main" id="{E1F81FB5-8B1E-A87C-329A-1CA9B19760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2805" y="1585563"/>
            <a:ext cx="1687873" cy="2324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0" name="Picture 12" descr="IARC Publications Website - WHO Classification of Tumours of the Central  Nervous System">
            <a:extLst>
              <a:ext uri="{FF2B5EF4-FFF2-40B4-BE49-F238E27FC236}">
                <a16:creationId xmlns:a16="http://schemas.microsoft.com/office/drawing/2014/main" id="{4A9FBDDF-BC73-5128-9178-D76679F278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83107">
            <a:off x="10794292" y="2756993"/>
            <a:ext cx="1704138" cy="21613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01" name="Google Shape;1538;p38">
            <a:extLst>
              <a:ext uri="{FF2B5EF4-FFF2-40B4-BE49-F238E27FC236}">
                <a16:creationId xmlns:a16="http://schemas.microsoft.com/office/drawing/2014/main" id="{E7756DEA-FB04-7CA9-FB9A-F9699888D850}"/>
              </a:ext>
            </a:extLst>
          </p:cNvPr>
          <p:cNvGrpSpPr/>
          <p:nvPr/>
        </p:nvGrpSpPr>
        <p:grpSpPr>
          <a:xfrm rot="16200000">
            <a:off x="8516140" y="-215321"/>
            <a:ext cx="1204402" cy="2163401"/>
            <a:chOff x="4136876" y="1017841"/>
            <a:chExt cx="668756" cy="1169019"/>
          </a:xfrm>
        </p:grpSpPr>
        <p:sp>
          <p:nvSpPr>
            <p:cNvPr id="102" name="Google Shape;1539;p38">
              <a:extLst>
                <a:ext uri="{FF2B5EF4-FFF2-40B4-BE49-F238E27FC236}">
                  <a16:creationId xmlns:a16="http://schemas.microsoft.com/office/drawing/2014/main" id="{68E6AFBA-59C0-E8D2-EE5C-338E7A122C9E}"/>
                </a:ext>
              </a:extLst>
            </p:cNvPr>
            <p:cNvSpPr/>
            <p:nvPr/>
          </p:nvSpPr>
          <p:spPr>
            <a:xfrm>
              <a:off x="4136876" y="1017841"/>
              <a:ext cx="668756" cy="1169019"/>
            </a:xfrm>
            <a:custGeom>
              <a:avLst/>
              <a:gdLst/>
              <a:ahLst/>
              <a:cxnLst/>
              <a:rect l="l" t="t" r="r" b="b"/>
              <a:pathLst>
                <a:path w="20897" h="36529" extrusionOk="0">
                  <a:moveTo>
                    <a:pt x="20896" y="10407"/>
                  </a:moveTo>
                  <a:cubicBezTo>
                    <a:pt x="20896" y="4680"/>
                    <a:pt x="16217" y="0"/>
                    <a:pt x="10490" y="0"/>
                  </a:cubicBezTo>
                  <a:cubicBezTo>
                    <a:pt x="4740" y="0"/>
                    <a:pt x="1" y="4680"/>
                    <a:pt x="1" y="10407"/>
                  </a:cubicBezTo>
                  <a:cubicBezTo>
                    <a:pt x="1" y="15967"/>
                    <a:pt x="4228" y="20515"/>
                    <a:pt x="9728" y="20836"/>
                  </a:cubicBezTo>
                  <a:lnTo>
                    <a:pt x="9728" y="32564"/>
                  </a:lnTo>
                  <a:cubicBezTo>
                    <a:pt x="8835" y="32838"/>
                    <a:pt x="8407" y="33600"/>
                    <a:pt x="8407" y="34493"/>
                  </a:cubicBezTo>
                  <a:cubicBezTo>
                    <a:pt x="8407" y="35600"/>
                    <a:pt x="9347" y="36529"/>
                    <a:pt x="10478" y="36529"/>
                  </a:cubicBezTo>
                  <a:cubicBezTo>
                    <a:pt x="11586" y="36529"/>
                    <a:pt x="12479" y="35600"/>
                    <a:pt x="12479" y="34493"/>
                  </a:cubicBezTo>
                  <a:cubicBezTo>
                    <a:pt x="12479" y="33600"/>
                    <a:pt x="11812" y="32826"/>
                    <a:pt x="11074" y="32564"/>
                  </a:cubicBezTo>
                  <a:lnTo>
                    <a:pt x="11074" y="20836"/>
                  </a:lnTo>
                  <a:cubicBezTo>
                    <a:pt x="16432" y="20515"/>
                    <a:pt x="20896" y="15967"/>
                    <a:pt x="20896" y="10407"/>
                  </a:cubicBezTo>
                  <a:close/>
                  <a:moveTo>
                    <a:pt x="2454" y="10407"/>
                  </a:moveTo>
                  <a:cubicBezTo>
                    <a:pt x="2454" y="5965"/>
                    <a:pt x="6061" y="2382"/>
                    <a:pt x="10502" y="2382"/>
                  </a:cubicBezTo>
                  <a:cubicBezTo>
                    <a:pt x="14955" y="2382"/>
                    <a:pt x="18563" y="5965"/>
                    <a:pt x="18563" y="10407"/>
                  </a:cubicBezTo>
                  <a:cubicBezTo>
                    <a:pt x="18563" y="14859"/>
                    <a:pt x="14955" y="18467"/>
                    <a:pt x="10502" y="18467"/>
                  </a:cubicBezTo>
                  <a:cubicBezTo>
                    <a:pt x="6061" y="18467"/>
                    <a:pt x="2454" y="14859"/>
                    <a:pt x="2454" y="1040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 name="Google Shape;1540;p38">
              <a:extLst>
                <a:ext uri="{FF2B5EF4-FFF2-40B4-BE49-F238E27FC236}">
                  <a16:creationId xmlns:a16="http://schemas.microsoft.com/office/drawing/2014/main" id="{32EAF8E5-BC9B-30F0-4A33-0C866B0BC47F}"/>
                </a:ext>
              </a:extLst>
            </p:cNvPr>
            <p:cNvGrpSpPr/>
            <p:nvPr/>
          </p:nvGrpSpPr>
          <p:grpSpPr>
            <a:xfrm>
              <a:off x="4317706" y="1187767"/>
              <a:ext cx="307231" cy="348690"/>
              <a:chOff x="2423775" y="3226875"/>
              <a:chExt cx="259925" cy="295000"/>
            </a:xfrm>
          </p:grpSpPr>
          <p:sp>
            <p:nvSpPr>
              <p:cNvPr id="104" name="Google Shape;1541;p38">
                <a:extLst>
                  <a:ext uri="{FF2B5EF4-FFF2-40B4-BE49-F238E27FC236}">
                    <a16:creationId xmlns:a16="http://schemas.microsoft.com/office/drawing/2014/main" id="{F4A4D7F6-FF4F-5CAA-DE3B-FE159BFADD1F}"/>
                  </a:ext>
                </a:extLst>
              </p:cNvPr>
              <p:cNvSpPr/>
              <p:nvPr/>
            </p:nvSpPr>
            <p:spPr>
              <a:xfrm>
                <a:off x="2509625" y="3365900"/>
                <a:ext cx="86650" cy="52000"/>
              </a:xfrm>
              <a:custGeom>
                <a:avLst/>
                <a:gdLst/>
                <a:ahLst/>
                <a:cxnLst/>
                <a:rect l="l" t="t" r="r" b="b"/>
                <a:pathLst>
                  <a:path w="3466" h="2080" extrusionOk="0">
                    <a:moveTo>
                      <a:pt x="1733" y="0"/>
                    </a:moveTo>
                    <a:cubicBezTo>
                      <a:pt x="788" y="0"/>
                      <a:pt x="0" y="788"/>
                      <a:pt x="0" y="1733"/>
                    </a:cubicBezTo>
                    <a:lnTo>
                      <a:pt x="0" y="2080"/>
                    </a:lnTo>
                    <a:lnTo>
                      <a:pt x="3466" y="2080"/>
                    </a:lnTo>
                    <a:lnTo>
                      <a:pt x="3466" y="1733"/>
                    </a:lnTo>
                    <a:cubicBezTo>
                      <a:pt x="3466" y="788"/>
                      <a:pt x="2678" y="0"/>
                      <a:pt x="17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42;p38">
                <a:extLst>
                  <a:ext uri="{FF2B5EF4-FFF2-40B4-BE49-F238E27FC236}">
                    <a16:creationId xmlns:a16="http://schemas.microsoft.com/office/drawing/2014/main" id="{19FE7FA5-AC36-EFBD-8C09-E047078FAFDA}"/>
                  </a:ext>
                </a:extLst>
              </p:cNvPr>
              <p:cNvSpPr/>
              <p:nvPr/>
            </p:nvSpPr>
            <p:spPr>
              <a:xfrm>
                <a:off x="2534825" y="3313925"/>
                <a:ext cx="35475" cy="35450"/>
              </a:xfrm>
              <a:custGeom>
                <a:avLst/>
                <a:gdLst/>
                <a:ahLst/>
                <a:cxnLst/>
                <a:rect l="l" t="t" r="r" b="b"/>
                <a:pathLst>
                  <a:path w="1419" h="1418" extrusionOk="0">
                    <a:moveTo>
                      <a:pt x="725" y="0"/>
                    </a:moveTo>
                    <a:cubicBezTo>
                      <a:pt x="316" y="0"/>
                      <a:pt x="0" y="315"/>
                      <a:pt x="0" y="725"/>
                    </a:cubicBezTo>
                    <a:cubicBezTo>
                      <a:pt x="0" y="1103"/>
                      <a:pt x="316" y="1418"/>
                      <a:pt x="725" y="1418"/>
                    </a:cubicBezTo>
                    <a:cubicBezTo>
                      <a:pt x="1103" y="1418"/>
                      <a:pt x="1418" y="1103"/>
                      <a:pt x="1418" y="725"/>
                    </a:cubicBezTo>
                    <a:cubicBezTo>
                      <a:pt x="1418" y="315"/>
                      <a:pt x="1103" y="0"/>
                      <a:pt x="7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43;p38">
                <a:extLst>
                  <a:ext uri="{FF2B5EF4-FFF2-40B4-BE49-F238E27FC236}">
                    <a16:creationId xmlns:a16="http://schemas.microsoft.com/office/drawing/2014/main" id="{0A386F03-3F4C-4737-C376-FD2A75F525A5}"/>
                  </a:ext>
                </a:extLst>
              </p:cNvPr>
              <p:cNvSpPr/>
              <p:nvPr/>
            </p:nvSpPr>
            <p:spPr>
              <a:xfrm>
                <a:off x="2423775" y="3226875"/>
                <a:ext cx="259925" cy="295000"/>
              </a:xfrm>
              <a:custGeom>
                <a:avLst/>
                <a:gdLst/>
                <a:ahLst/>
                <a:cxnLst/>
                <a:rect l="l" t="t" r="r" b="b"/>
                <a:pathLst>
                  <a:path w="10397" h="11800" extrusionOk="0">
                    <a:moveTo>
                      <a:pt x="5167" y="2757"/>
                    </a:moveTo>
                    <a:cubicBezTo>
                      <a:pt x="5923" y="2757"/>
                      <a:pt x="6553" y="3388"/>
                      <a:pt x="6553" y="4144"/>
                    </a:cubicBezTo>
                    <a:cubicBezTo>
                      <a:pt x="6553" y="4490"/>
                      <a:pt x="6396" y="4805"/>
                      <a:pt x="6175" y="5089"/>
                    </a:cubicBezTo>
                    <a:cubicBezTo>
                      <a:pt x="7026" y="5498"/>
                      <a:pt x="7593" y="6317"/>
                      <a:pt x="7593" y="7294"/>
                    </a:cubicBezTo>
                    <a:lnTo>
                      <a:pt x="7593" y="8019"/>
                    </a:lnTo>
                    <a:cubicBezTo>
                      <a:pt x="7593" y="8208"/>
                      <a:pt x="7435" y="8365"/>
                      <a:pt x="7246" y="8365"/>
                    </a:cubicBezTo>
                    <a:lnTo>
                      <a:pt x="3088" y="8365"/>
                    </a:lnTo>
                    <a:cubicBezTo>
                      <a:pt x="2867" y="8365"/>
                      <a:pt x="2710" y="8208"/>
                      <a:pt x="2710" y="8019"/>
                    </a:cubicBezTo>
                    <a:lnTo>
                      <a:pt x="2710" y="7294"/>
                    </a:lnTo>
                    <a:cubicBezTo>
                      <a:pt x="2710" y="6317"/>
                      <a:pt x="3308" y="5498"/>
                      <a:pt x="4127" y="5089"/>
                    </a:cubicBezTo>
                    <a:cubicBezTo>
                      <a:pt x="3907" y="4868"/>
                      <a:pt x="3781" y="4553"/>
                      <a:pt x="3781" y="4144"/>
                    </a:cubicBezTo>
                    <a:cubicBezTo>
                      <a:pt x="3781" y="3388"/>
                      <a:pt x="4411" y="2757"/>
                      <a:pt x="5167" y="2757"/>
                    </a:cubicBezTo>
                    <a:close/>
                    <a:moveTo>
                      <a:pt x="5183" y="1"/>
                    </a:moveTo>
                    <a:cubicBezTo>
                      <a:pt x="5128" y="1"/>
                      <a:pt x="5073" y="17"/>
                      <a:pt x="5010" y="48"/>
                    </a:cubicBezTo>
                    <a:cubicBezTo>
                      <a:pt x="3964" y="646"/>
                      <a:pt x="2946" y="940"/>
                      <a:pt x="1919" y="940"/>
                    </a:cubicBezTo>
                    <a:cubicBezTo>
                      <a:pt x="1430" y="940"/>
                      <a:pt x="939" y="873"/>
                      <a:pt x="441" y="741"/>
                    </a:cubicBezTo>
                    <a:cubicBezTo>
                      <a:pt x="402" y="722"/>
                      <a:pt x="363" y="714"/>
                      <a:pt x="326" y="714"/>
                    </a:cubicBezTo>
                    <a:cubicBezTo>
                      <a:pt x="243" y="714"/>
                      <a:pt x="170" y="751"/>
                      <a:pt x="126" y="773"/>
                    </a:cubicBezTo>
                    <a:cubicBezTo>
                      <a:pt x="32" y="836"/>
                      <a:pt x="0" y="930"/>
                      <a:pt x="0" y="1056"/>
                    </a:cubicBezTo>
                    <a:lnTo>
                      <a:pt x="0" y="5026"/>
                    </a:lnTo>
                    <a:cubicBezTo>
                      <a:pt x="0" y="8145"/>
                      <a:pt x="2080" y="10949"/>
                      <a:pt x="5104" y="11799"/>
                    </a:cubicBezTo>
                    <a:lnTo>
                      <a:pt x="5262" y="11799"/>
                    </a:lnTo>
                    <a:cubicBezTo>
                      <a:pt x="8255" y="10917"/>
                      <a:pt x="10397" y="8145"/>
                      <a:pt x="10397" y="5026"/>
                    </a:cubicBezTo>
                    <a:lnTo>
                      <a:pt x="10397" y="1056"/>
                    </a:lnTo>
                    <a:cubicBezTo>
                      <a:pt x="10397" y="930"/>
                      <a:pt x="10365" y="836"/>
                      <a:pt x="10271" y="773"/>
                    </a:cubicBezTo>
                    <a:cubicBezTo>
                      <a:pt x="10162" y="751"/>
                      <a:pt x="10084" y="714"/>
                      <a:pt x="10014" y="714"/>
                    </a:cubicBezTo>
                    <a:cubicBezTo>
                      <a:pt x="9983" y="714"/>
                      <a:pt x="9954" y="722"/>
                      <a:pt x="9924" y="741"/>
                    </a:cubicBezTo>
                    <a:cubicBezTo>
                      <a:pt x="9414" y="877"/>
                      <a:pt x="8910" y="946"/>
                      <a:pt x="8409" y="946"/>
                    </a:cubicBezTo>
                    <a:cubicBezTo>
                      <a:pt x="7395" y="946"/>
                      <a:pt x="6389" y="660"/>
                      <a:pt x="5356" y="48"/>
                    </a:cubicBezTo>
                    <a:cubicBezTo>
                      <a:pt x="5293" y="17"/>
                      <a:pt x="5238" y="1"/>
                      <a:pt x="5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7" name="Picture 14" descr="Central Nervous System Tumours: Who Classification of Tumours: 6 |  Amazon.com.br">
            <a:extLst>
              <a:ext uri="{FF2B5EF4-FFF2-40B4-BE49-F238E27FC236}">
                <a16:creationId xmlns:a16="http://schemas.microsoft.com/office/drawing/2014/main" id="{A19C0208-F9CB-7CA0-93FA-C541639901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24175" y="138746"/>
            <a:ext cx="1897659" cy="23891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8" name="Retângulo 107">
            <a:extLst>
              <a:ext uri="{FF2B5EF4-FFF2-40B4-BE49-F238E27FC236}">
                <a16:creationId xmlns:a16="http://schemas.microsoft.com/office/drawing/2014/main" id="{EBF2F82D-0E45-7773-5C38-173B8A2B5C0A}"/>
              </a:ext>
            </a:extLst>
          </p:cNvPr>
          <p:cNvSpPr/>
          <p:nvPr/>
        </p:nvSpPr>
        <p:spPr>
          <a:xfrm>
            <a:off x="1230529" y="4863880"/>
            <a:ext cx="1018228" cy="584775"/>
          </a:xfrm>
          <a:prstGeom prst="rect">
            <a:avLst/>
          </a:prstGeom>
          <a:noFill/>
        </p:spPr>
        <p:txBody>
          <a:bodyPr wrap="none" lIns="91440" tIns="45720" rIns="91440" bIns="45720">
            <a:spAutoFit/>
          </a:bodyPr>
          <a:lstStyle/>
          <a:p>
            <a:pPr algn="ctr"/>
            <a:r>
              <a:rPr lang="pt-BR"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1979</a:t>
            </a:r>
          </a:p>
        </p:txBody>
      </p:sp>
      <p:sp>
        <p:nvSpPr>
          <p:cNvPr id="109" name="Retângulo 108">
            <a:extLst>
              <a:ext uri="{FF2B5EF4-FFF2-40B4-BE49-F238E27FC236}">
                <a16:creationId xmlns:a16="http://schemas.microsoft.com/office/drawing/2014/main" id="{251B7346-1673-8CCB-B7AD-E805C7CB0A3A}"/>
              </a:ext>
            </a:extLst>
          </p:cNvPr>
          <p:cNvSpPr/>
          <p:nvPr/>
        </p:nvSpPr>
        <p:spPr>
          <a:xfrm>
            <a:off x="4502014" y="4055592"/>
            <a:ext cx="1018228" cy="584775"/>
          </a:xfrm>
          <a:prstGeom prst="rect">
            <a:avLst/>
          </a:prstGeom>
          <a:noFill/>
        </p:spPr>
        <p:txBody>
          <a:bodyPr wrap="none" lIns="91440" tIns="45720" rIns="91440" bIns="45720">
            <a:spAutoFit/>
          </a:bodyPr>
          <a:lstStyle/>
          <a:p>
            <a:pPr algn="ctr"/>
            <a:r>
              <a:rPr lang="pt-BR"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1993</a:t>
            </a:r>
          </a:p>
        </p:txBody>
      </p:sp>
      <p:sp>
        <p:nvSpPr>
          <p:cNvPr id="110" name="Retângulo 109">
            <a:extLst>
              <a:ext uri="{FF2B5EF4-FFF2-40B4-BE49-F238E27FC236}">
                <a16:creationId xmlns:a16="http://schemas.microsoft.com/office/drawing/2014/main" id="{F76968C4-D201-BD03-EE93-6FBDA34EB1FC}"/>
              </a:ext>
            </a:extLst>
          </p:cNvPr>
          <p:cNvSpPr/>
          <p:nvPr/>
        </p:nvSpPr>
        <p:spPr>
          <a:xfrm>
            <a:off x="12259130" y="5380136"/>
            <a:ext cx="1018228" cy="584775"/>
          </a:xfrm>
          <a:prstGeom prst="rect">
            <a:avLst/>
          </a:prstGeom>
          <a:noFill/>
        </p:spPr>
        <p:txBody>
          <a:bodyPr wrap="none" lIns="91440" tIns="45720" rIns="91440" bIns="45720">
            <a:spAutoFit/>
          </a:bodyPr>
          <a:lstStyle/>
          <a:p>
            <a:pPr algn="ctr"/>
            <a:r>
              <a:rPr lang="pt-BR"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2000</a:t>
            </a:r>
          </a:p>
        </p:txBody>
      </p:sp>
      <p:sp>
        <p:nvSpPr>
          <p:cNvPr id="111" name="Retângulo 110">
            <a:extLst>
              <a:ext uri="{FF2B5EF4-FFF2-40B4-BE49-F238E27FC236}">
                <a16:creationId xmlns:a16="http://schemas.microsoft.com/office/drawing/2014/main" id="{DDBEC3C6-D13D-C6CF-0263-2B71F43789D6}"/>
              </a:ext>
            </a:extLst>
          </p:cNvPr>
          <p:cNvSpPr/>
          <p:nvPr/>
        </p:nvSpPr>
        <p:spPr>
          <a:xfrm>
            <a:off x="5021701" y="1035027"/>
            <a:ext cx="1018228" cy="584775"/>
          </a:xfrm>
          <a:prstGeom prst="rect">
            <a:avLst/>
          </a:prstGeom>
          <a:noFill/>
        </p:spPr>
        <p:txBody>
          <a:bodyPr wrap="none" lIns="91440" tIns="45720" rIns="91440" bIns="45720">
            <a:spAutoFit/>
          </a:bodyPr>
          <a:lstStyle/>
          <a:p>
            <a:pPr algn="ctr"/>
            <a:r>
              <a:rPr lang="pt-BR"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2007</a:t>
            </a:r>
          </a:p>
        </p:txBody>
      </p:sp>
      <p:sp>
        <p:nvSpPr>
          <p:cNvPr id="112" name="Retângulo 111">
            <a:extLst>
              <a:ext uri="{FF2B5EF4-FFF2-40B4-BE49-F238E27FC236}">
                <a16:creationId xmlns:a16="http://schemas.microsoft.com/office/drawing/2014/main" id="{F3D99F20-8968-1BD3-8AC6-2B77B26096EA}"/>
              </a:ext>
            </a:extLst>
          </p:cNvPr>
          <p:cNvSpPr/>
          <p:nvPr/>
        </p:nvSpPr>
        <p:spPr>
          <a:xfrm>
            <a:off x="12518589" y="3692967"/>
            <a:ext cx="1018228" cy="584775"/>
          </a:xfrm>
          <a:prstGeom prst="rect">
            <a:avLst/>
          </a:prstGeom>
          <a:noFill/>
        </p:spPr>
        <p:txBody>
          <a:bodyPr wrap="none" lIns="91440" tIns="45720" rIns="91440" bIns="45720">
            <a:spAutoFit/>
          </a:bodyPr>
          <a:lstStyle/>
          <a:p>
            <a:pPr algn="ctr"/>
            <a:r>
              <a:rPr lang="pt-BR"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2016</a:t>
            </a:r>
          </a:p>
        </p:txBody>
      </p:sp>
      <p:sp>
        <p:nvSpPr>
          <p:cNvPr id="113" name="Retângulo 112">
            <a:extLst>
              <a:ext uri="{FF2B5EF4-FFF2-40B4-BE49-F238E27FC236}">
                <a16:creationId xmlns:a16="http://schemas.microsoft.com/office/drawing/2014/main" id="{F58984BF-E527-44E6-73BC-4C60699168F5}"/>
              </a:ext>
            </a:extLst>
          </p:cNvPr>
          <p:cNvSpPr/>
          <p:nvPr/>
        </p:nvSpPr>
        <p:spPr>
          <a:xfrm>
            <a:off x="9327413" y="69647"/>
            <a:ext cx="1018228" cy="584775"/>
          </a:xfrm>
          <a:prstGeom prst="rect">
            <a:avLst/>
          </a:prstGeom>
          <a:noFill/>
        </p:spPr>
        <p:txBody>
          <a:bodyPr wrap="none" lIns="91440" tIns="45720" rIns="91440" bIns="45720">
            <a:spAutoFit/>
          </a:bodyPr>
          <a:lstStyle/>
          <a:p>
            <a:pPr algn="ctr"/>
            <a:r>
              <a:rPr lang="pt-BR"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2021</a:t>
            </a:r>
          </a:p>
        </p:txBody>
      </p:sp>
    </p:spTree>
    <p:extLst>
      <p:ext uri="{BB962C8B-B14F-4D97-AF65-F5344CB8AC3E}">
        <p14:creationId xmlns:p14="http://schemas.microsoft.com/office/powerpoint/2010/main" val="405213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F5B303-7B24-3CA9-617A-90A7A0E8B771}"/>
              </a:ext>
            </a:extLst>
          </p:cNvPr>
          <p:cNvSpPr>
            <a:spLocks noGrp="1"/>
          </p:cNvSpPr>
          <p:nvPr>
            <p:ph type="ctrTitle"/>
          </p:nvPr>
        </p:nvSpPr>
        <p:spPr/>
        <p:txBody>
          <a:bodyPr/>
          <a:lstStyle/>
          <a:p>
            <a:r>
              <a:rPr lang="pt-BR" dirty="0" err="1"/>
              <a:t>Lessons</a:t>
            </a:r>
            <a:r>
              <a:rPr lang="pt-BR" dirty="0"/>
              <a:t> </a:t>
            </a:r>
            <a:r>
              <a:rPr lang="pt-BR" dirty="0" err="1"/>
              <a:t>I</a:t>
            </a:r>
            <a:r>
              <a:rPr lang="pt-BR" dirty="0"/>
              <a:t> </a:t>
            </a:r>
            <a:r>
              <a:rPr lang="pt-BR" dirty="0" err="1"/>
              <a:t>learned</a:t>
            </a:r>
            <a:r>
              <a:rPr lang="pt-BR" dirty="0"/>
              <a:t> </a:t>
            </a:r>
            <a:r>
              <a:rPr lang="pt-BR" dirty="0" err="1"/>
              <a:t>so</a:t>
            </a:r>
            <a:r>
              <a:rPr lang="pt-BR" dirty="0"/>
              <a:t> </a:t>
            </a:r>
            <a:r>
              <a:rPr lang="pt-BR" dirty="0" err="1"/>
              <a:t>far</a:t>
            </a:r>
            <a:r>
              <a:rPr lang="pt-BR" dirty="0"/>
              <a:t>...</a:t>
            </a:r>
          </a:p>
        </p:txBody>
      </p:sp>
      <p:sp>
        <p:nvSpPr>
          <p:cNvPr id="3" name="Espaço Reservado para Texto 2">
            <a:extLst>
              <a:ext uri="{FF2B5EF4-FFF2-40B4-BE49-F238E27FC236}">
                <a16:creationId xmlns:a16="http://schemas.microsoft.com/office/drawing/2014/main" id="{5C96B69A-9F97-82E0-81C9-4195F1A9494E}"/>
              </a:ext>
            </a:extLst>
          </p:cNvPr>
          <p:cNvSpPr>
            <a:spLocks noGrp="1"/>
          </p:cNvSpPr>
          <p:nvPr>
            <p:ph type="body" sz="quarter" idx="10"/>
          </p:nvPr>
        </p:nvSpPr>
        <p:spPr>
          <a:xfrm>
            <a:off x="781050" y="3213863"/>
            <a:ext cx="16725900" cy="4704842"/>
          </a:xfrm>
        </p:spPr>
        <p:txBody>
          <a:bodyPr/>
          <a:lstStyle/>
          <a:p>
            <a:pPr marL="457200" indent="-457200">
              <a:lnSpc>
                <a:spcPct val="150000"/>
              </a:lnSpc>
              <a:buFont typeface="Arial" panose="020B0604020202020204" pitchFamily="34" charset="0"/>
              <a:buChar char="•"/>
            </a:pPr>
            <a:r>
              <a:rPr lang="en-US" dirty="0"/>
              <a:t>WHO2021 5</a:t>
            </a:r>
            <a:r>
              <a:rPr lang="en-US" baseline="30000" dirty="0"/>
              <a:t>th</a:t>
            </a:r>
            <a:r>
              <a:rPr lang="en-US" dirty="0"/>
              <a:t> CNS classification for meningiomas are focused on idiopathic meningiomas. Radioinduced meningiomas needs a more careful evaluation, since they are usually more aggressive.</a:t>
            </a:r>
          </a:p>
          <a:p>
            <a:pPr marL="457200" indent="-457200">
              <a:lnSpc>
                <a:spcPct val="150000"/>
              </a:lnSpc>
              <a:buFont typeface="Arial" panose="020B0604020202020204" pitchFamily="34" charset="0"/>
              <a:buChar char="•"/>
            </a:pPr>
            <a:r>
              <a:rPr lang="en-US" dirty="0">
                <a:highlight>
                  <a:srgbClr val="FFFF00"/>
                </a:highlight>
              </a:rPr>
              <a:t>All meningiomas should have a methylation profiling evaluation</a:t>
            </a:r>
          </a:p>
          <a:p>
            <a:pPr marL="457200" indent="-457200">
              <a:lnSpc>
                <a:spcPct val="150000"/>
              </a:lnSpc>
              <a:buFont typeface="Arial" panose="020B0604020202020204" pitchFamily="34" charset="0"/>
              <a:buChar char="•"/>
            </a:pPr>
            <a:r>
              <a:rPr lang="en-US" dirty="0"/>
              <a:t>An integrated molecular-morphologic classification is warranted</a:t>
            </a:r>
          </a:p>
          <a:p>
            <a:pPr marL="457200" indent="-457200">
              <a:lnSpc>
                <a:spcPct val="150000"/>
              </a:lnSpc>
              <a:buFont typeface="Arial" panose="020B0604020202020204" pitchFamily="34" charset="0"/>
              <a:buChar char="•"/>
            </a:pPr>
            <a:r>
              <a:rPr lang="en-US" dirty="0"/>
              <a:t>Grade 2 meningiomas needs better molecular characterization</a:t>
            </a:r>
          </a:p>
        </p:txBody>
      </p:sp>
    </p:spTree>
    <p:extLst>
      <p:ext uri="{BB962C8B-B14F-4D97-AF65-F5344CB8AC3E}">
        <p14:creationId xmlns:p14="http://schemas.microsoft.com/office/powerpoint/2010/main" val="588392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6D03B8-6937-2EF1-9E30-026494E5318B}"/>
              </a:ext>
            </a:extLst>
          </p:cNvPr>
          <p:cNvSpPr>
            <a:spLocks noGrp="1"/>
          </p:cNvSpPr>
          <p:nvPr>
            <p:ph type="ctrTitle"/>
          </p:nvPr>
        </p:nvSpPr>
        <p:spPr/>
        <p:txBody>
          <a:bodyPr/>
          <a:lstStyle/>
          <a:p>
            <a:r>
              <a:rPr lang="pt-BR" sz="5400" dirty="0" err="1"/>
              <a:t>Methylation</a:t>
            </a:r>
            <a:r>
              <a:rPr lang="pt-BR" sz="5400" dirty="0"/>
              <a:t> </a:t>
            </a:r>
            <a:r>
              <a:rPr lang="pt-BR" sz="5400" dirty="0" err="1"/>
              <a:t>profiling</a:t>
            </a:r>
            <a:r>
              <a:rPr lang="pt-BR" sz="5400" dirty="0"/>
              <a:t> in Neuro-</a:t>
            </a:r>
            <a:r>
              <a:rPr lang="pt-BR" sz="5400" dirty="0" err="1"/>
              <a:t>Oncology</a:t>
            </a:r>
            <a:endParaRPr lang="pt-BR" sz="5400" dirty="0"/>
          </a:p>
        </p:txBody>
      </p:sp>
      <p:sp>
        <p:nvSpPr>
          <p:cNvPr id="3" name="Espaço Reservado para Texto 2">
            <a:extLst>
              <a:ext uri="{FF2B5EF4-FFF2-40B4-BE49-F238E27FC236}">
                <a16:creationId xmlns:a16="http://schemas.microsoft.com/office/drawing/2014/main" id="{37B8126F-12C0-93A3-F31A-0EC59556E70C}"/>
              </a:ext>
            </a:extLst>
          </p:cNvPr>
          <p:cNvSpPr>
            <a:spLocks noGrp="1"/>
          </p:cNvSpPr>
          <p:nvPr>
            <p:ph type="body" sz="quarter" idx="10"/>
          </p:nvPr>
        </p:nvSpPr>
        <p:spPr>
          <a:xfrm>
            <a:off x="781050" y="2022983"/>
            <a:ext cx="16725900" cy="6241033"/>
          </a:xfrm>
        </p:spPr>
        <p:txBody>
          <a:bodyPr/>
          <a:lstStyle/>
          <a:p>
            <a:pPr marL="457200" indent="-457200">
              <a:lnSpc>
                <a:spcPct val="150000"/>
              </a:lnSpc>
              <a:buFont typeface="Arial" panose="020B0604020202020204" pitchFamily="34" charset="0"/>
              <a:buChar char="•"/>
            </a:pPr>
            <a:r>
              <a:rPr lang="en-US" sz="2800" dirty="0"/>
              <a:t>An important clinical tool for molecular classifying our tumors, and sometimes the only tool capable to diagnose some tumors (high-grade astrocytoma with piloid features)</a:t>
            </a:r>
          </a:p>
          <a:p>
            <a:pPr marL="457200" indent="-457200">
              <a:lnSpc>
                <a:spcPct val="150000"/>
              </a:lnSpc>
              <a:buFont typeface="Arial" panose="020B0604020202020204" pitchFamily="34" charset="0"/>
              <a:buChar char="•"/>
            </a:pPr>
            <a:r>
              <a:rPr lang="en-US" sz="2800" b="1" dirty="0">
                <a:highlight>
                  <a:srgbClr val="FFFF00"/>
                </a:highlight>
              </a:rPr>
              <a:t>IT DOES NOT SUBSTITUTE TRADITIONAL PATHOLOGY, NOR RADIOLOGY</a:t>
            </a:r>
          </a:p>
          <a:p>
            <a:pPr marL="457200" indent="-457200">
              <a:lnSpc>
                <a:spcPct val="150000"/>
              </a:lnSpc>
              <a:buFont typeface="Arial" panose="020B0604020202020204" pitchFamily="34" charset="0"/>
              <a:buChar char="•"/>
            </a:pPr>
            <a:r>
              <a:rPr lang="en-US" sz="2800" b="1" dirty="0">
                <a:highlight>
                  <a:srgbClr val="FFFF00"/>
                </a:highlight>
              </a:rPr>
              <a:t>NOT SUITABLE FOR GRADING</a:t>
            </a:r>
          </a:p>
          <a:p>
            <a:pPr marL="457200" indent="-457200">
              <a:lnSpc>
                <a:spcPct val="150000"/>
              </a:lnSpc>
              <a:buFont typeface="Arial" panose="020B0604020202020204" pitchFamily="34" charset="0"/>
              <a:buChar char="•"/>
            </a:pPr>
            <a:r>
              <a:rPr lang="en-US" sz="2800" dirty="0"/>
              <a:t>Multiple platforms and cohorts are better defining its usage in neuro-oncology</a:t>
            </a:r>
          </a:p>
          <a:p>
            <a:pPr marL="457200" indent="-457200">
              <a:lnSpc>
                <a:spcPct val="150000"/>
              </a:lnSpc>
              <a:buFont typeface="Arial" panose="020B0604020202020204" pitchFamily="34" charset="0"/>
              <a:buChar char="•"/>
            </a:pPr>
            <a:r>
              <a:rPr lang="en-US" sz="2800" dirty="0"/>
              <a:t>It`s getting clinicians and pathologist closer to each other, and helping patients to better understand their disease</a:t>
            </a:r>
          </a:p>
          <a:p>
            <a:pPr marL="457200" indent="-457200">
              <a:lnSpc>
                <a:spcPct val="150000"/>
              </a:lnSpc>
              <a:buFont typeface="Arial" panose="020B0604020202020204" pitchFamily="34" charset="0"/>
              <a:buChar char="•"/>
            </a:pPr>
            <a:r>
              <a:rPr lang="en-US" sz="2800" b="1" dirty="0">
                <a:highlight>
                  <a:srgbClr val="FFFF00"/>
                </a:highlight>
              </a:rPr>
              <a:t>Could it be a surrogate biomarker for some actionable molecular alterations? (IDH, EGFR, H3K27M, etc.)</a:t>
            </a:r>
          </a:p>
        </p:txBody>
      </p:sp>
    </p:spTree>
    <p:extLst>
      <p:ext uri="{BB962C8B-B14F-4D97-AF65-F5344CB8AC3E}">
        <p14:creationId xmlns:p14="http://schemas.microsoft.com/office/powerpoint/2010/main" val="3551098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BA2C78-8224-2EE8-0AF8-40A969483CDA}"/>
              </a:ext>
            </a:extLst>
          </p:cNvPr>
          <p:cNvSpPr>
            <a:spLocks noGrp="1"/>
          </p:cNvSpPr>
          <p:nvPr>
            <p:ph type="ctrTitle"/>
          </p:nvPr>
        </p:nvSpPr>
        <p:spPr/>
        <p:txBody>
          <a:bodyPr/>
          <a:lstStyle/>
          <a:p>
            <a:r>
              <a:rPr lang="pt-BR" sz="4000" dirty="0"/>
              <a:t>TREATMENT TIMING AND MOLECULAR EVALUATION</a:t>
            </a:r>
          </a:p>
        </p:txBody>
      </p:sp>
      <p:pic>
        <p:nvPicPr>
          <p:cNvPr id="4" name="Imagem 3">
            <a:extLst>
              <a:ext uri="{FF2B5EF4-FFF2-40B4-BE49-F238E27FC236}">
                <a16:creationId xmlns:a16="http://schemas.microsoft.com/office/drawing/2014/main" id="{CBB240DA-588C-B515-7BE7-50FCAC83B43F}"/>
              </a:ext>
            </a:extLst>
          </p:cNvPr>
          <p:cNvPicPr>
            <a:picLocks noChangeAspect="1"/>
          </p:cNvPicPr>
          <p:nvPr/>
        </p:nvPicPr>
        <p:blipFill>
          <a:blip r:embed="rId2"/>
          <a:stretch>
            <a:fillRect/>
          </a:stretch>
        </p:blipFill>
        <p:spPr>
          <a:xfrm>
            <a:off x="12499458" y="2489210"/>
            <a:ext cx="5213356" cy="7091047"/>
          </a:xfrm>
          <a:prstGeom prst="rect">
            <a:avLst/>
          </a:prstGeom>
        </p:spPr>
      </p:pic>
      <p:sp>
        <p:nvSpPr>
          <p:cNvPr id="5" name="Espaço Reservado para Texto 2">
            <a:extLst>
              <a:ext uri="{FF2B5EF4-FFF2-40B4-BE49-F238E27FC236}">
                <a16:creationId xmlns:a16="http://schemas.microsoft.com/office/drawing/2014/main" id="{110C834B-58E3-82DC-2CBA-443ED1756C56}"/>
              </a:ext>
            </a:extLst>
          </p:cNvPr>
          <p:cNvSpPr>
            <a:spLocks noGrp="1"/>
          </p:cNvSpPr>
          <p:nvPr>
            <p:ph type="body" sz="quarter" idx="10"/>
          </p:nvPr>
        </p:nvSpPr>
        <p:spPr>
          <a:xfrm>
            <a:off x="575186" y="2114759"/>
            <a:ext cx="9899142" cy="2841289"/>
          </a:xfrm>
        </p:spPr>
        <p:txBody>
          <a:bodyPr/>
          <a:lstStyle/>
          <a:p>
            <a:pPr marL="457200" indent="-457200">
              <a:lnSpc>
                <a:spcPct val="100000"/>
              </a:lnSpc>
              <a:buFont typeface="Arial" panose="020B0604020202020204" pitchFamily="34" charset="0"/>
              <a:buChar char="•"/>
            </a:pPr>
            <a:r>
              <a:rPr lang="en-US" sz="2800" dirty="0"/>
              <a:t>24 </a:t>
            </a:r>
            <a:r>
              <a:rPr lang="en-US" sz="2800" dirty="0" err="1"/>
              <a:t>yo</a:t>
            </a:r>
            <a:r>
              <a:rPr lang="en-US" sz="2800" dirty="0"/>
              <a:t>-female patient from Australia (natural from </a:t>
            </a:r>
            <a:r>
              <a:rPr lang="en-US" sz="2800" dirty="0" err="1"/>
              <a:t>Uruguai</a:t>
            </a:r>
            <a:r>
              <a:rPr lang="en-US" sz="2800" dirty="0"/>
              <a:t>)</a:t>
            </a:r>
          </a:p>
          <a:p>
            <a:pPr marL="457200" indent="-457200">
              <a:lnSpc>
                <a:spcPct val="100000"/>
              </a:lnSpc>
              <a:buFont typeface="Arial" panose="020B0604020202020204" pitchFamily="34" charset="0"/>
              <a:buChar char="•"/>
            </a:pPr>
            <a:r>
              <a:rPr lang="en-US" sz="2800" dirty="0"/>
              <a:t>April 23 epileptic seizure</a:t>
            </a:r>
          </a:p>
          <a:p>
            <a:pPr marL="457200" indent="-457200">
              <a:lnSpc>
                <a:spcPct val="100000"/>
              </a:lnSpc>
              <a:buFont typeface="Arial" panose="020B0604020202020204" pitchFamily="34" charset="0"/>
              <a:buChar char="•"/>
            </a:pPr>
            <a:r>
              <a:rPr lang="en-US" sz="2800" dirty="0"/>
              <a:t>Brain MRI disclosed a solid-cystic mass on her left frontal lobe</a:t>
            </a:r>
          </a:p>
          <a:p>
            <a:pPr marL="457200" indent="-457200">
              <a:lnSpc>
                <a:spcPct val="100000"/>
              </a:lnSpc>
              <a:buFont typeface="Arial" panose="020B0604020202020204" pitchFamily="34" charset="0"/>
              <a:buChar char="•"/>
            </a:pPr>
            <a:r>
              <a:rPr lang="en-US" sz="2800" dirty="0"/>
              <a:t>May 23 neurosurgery with GTR</a:t>
            </a:r>
          </a:p>
        </p:txBody>
      </p:sp>
      <p:pic>
        <p:nvPicPr>
          <p:cNvPr id="6" name="Imagem 5" descr="Uma imagem contendo tapete, móveis, rosa, mesa&#10;&#10;Descrição gerada automaticamente">
            <a:extLst>
              <a:ext uri="{FF2B5EF4-FFF2-40B4-BE49-F238E27FC236}">
                <a16:creationId xmlns:a16="http://schemas.microsoft.com/office/drawing/2014/main" id="{7C6463BE-B7B6-1B46-B157-66CF63CBBA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06" y="5121328"/>
            <a:ext cx="5945239" cy="4458929"/>
          </a:xfrm>
          <a:prstGeom prst="rect">
            <a:avLst/>
          </a:prstGeom>
        </p:spPr>
      </p:pic>
      <p:pic>
        <p:nvPicPr>
          <p:cNvPr id="7" name="Imagem 6" descr="Padrão do plano de fundo&#10;&#10;Descrição gerada automaticamente com confiança média">
            <a:extLst>
              <a:ext uri="{FF2B5EF4-FFF2-40B4-BE49-F238E27FC236}">
                <a16:creationId xmlns:a16="http://schemas.microsoft.com/office/drawing/2014/main" id="{315937AA-E5BB-446B-DDA8-660886FBE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1381" y="5121329"/>
            <a:ext cx="5945237" cy="4458928"/>
          </a:xfrm>
          <a:prstGeom prst="rect">
            <a:avLst/>
          </a:prstGeom>
        </p:spPr>
      </p:pic>
    </p:spTree>
    <p:extLst>
      <p:ext uri="{BB962C8B-B14F-4D97-AF65-F5344CB8AC3E}">
        <p14:creationId xmlns:p14="http://schemas.microsoft.com/office/powerpoint/2010/main" val="116883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689293-02D7-DA46-3961-07D55DD8C061}"/>
              </a:ext>
            </a:extLst>
          </p:cNvPr>
          <p:cNvSpPr>
            <a:spLocks noGrp="1"/>
          </p:cNvSpPr>
          <p:nvPr>
            <p:ph type="ctrTitle"/>
          </p:nvPr>
        </p:nvSpPr>
        <p:spPr/>
        <p:txBody>
          <a:bodyPr/>
          <a:lstStyle/>
          <a:p>
            <a:r>
              <a:rPr lang="pt-BR" dirty="0" err="1"/>
              <a:t>External</a:t>
            </a:r>
            <a:r>
              <a:rPr lang="pt-BR" dirty="0"/>
              <a:t> molecular </a:t>
            </a:r>
            <a:r>
              <a:rPr lang="pt-BR" dirty="0" err="1"/>
              <a:t>evaluation</a:t>
            </a:r>
            <a:endParaRPr lang="pt-BR" dirty="0"/>
          </a:p>
        </p:txBody>
      </p:sp>
      <p:pic>
        <p:nvPicPr>
          <p:cNvPr id="4" name="Imagem 3">
            <a:extLst>
              <a:ext uri="{FF2B5EF4-FFF2-40B4-BE49-F238E27FC236}">
                <a16:creationId xmlns:a16="http://schemas.microsoft.com/office/drawing/2014/main" id="{C721D945-36C1-74C0-3B4C-F069CD3FDB3E}"/>
              </a:ext>
            </a:extLst>
          </p:cNvPr>
          <p:cNvPicPr>
            <a:picLocks noChangeAspect="1"/>
          </p:cNvPicPr>
          <p:nvPr/>
        </p:nvPicPr>
        <p:blipFill>
          <a:blip r:embed="rId2"/>
          <a:stretch>
            <a:fillRect/>
          </a:stretch>
        </p:blipFill>
        <p:spPr>
          <a:xfrm>
            <a:off x="575186" y="3756523"/>
            <a:ext cx="7812506" cy="3618049"/>
          </a:xfrm>
          <a:prstGeom prst="rect">
            <a:avLst/>
          </a:prstGeom>
        </p:spPr>
      </p:pic>
      <p:graphicFrame>
        <p:nvGraphicFramePr>
          <p:cNvPr id="5" name="Tabela 4">
            <a:extLst>
              <a:ext uri="{FF2B5EF4-FFF2-40B4-BE49-F238E27FC236}">
                <a16:creationId xmlns:a16="http://schemas.microsoft.com/office/drawing/2014/main" id="{57CEF5DD-6A20-5C56-B297-A5768454AB0D}"/>
              </a:ext>
            </a:extLst>
          </p:cNvPr>
          <p:cNvGraphicFramePr>
            <a:graphicFrameLocks noGrp="1"/>
          </p:cNvGraphicFramePr>
          <p:nvPr>
            <p:extLst>
              <p:ext uri="{D42A27DB-BD31-4B8C-83A1-F6EECF244321}">
                <p14:modId xmlns:p14="http://schemas.microsoft.com/office/powerpoint/2010/main" val="4035624352"/>
              </p:ext>
            </p:extLst>
          </p:nvPr>
        </p:nvGraphicFramePr>
        <p:xfrm>
          <a:off x="9629518" y="2282175"/>
          <a:ext cx="8083296" cy="7650480"/>
        </p:xfrm>
        <a:graphic>
          <a:graphicData uri="http://schemas.openxmlformats.org/drawingml/2006/table">
            <a:tbl>
              <a:tblPr>
                <a:tableStyleId>{7E9639D4-E3E2-4D34-9284-5A2195B3D0D7}</a:tableStyleId>
              </a:tblPr>
              <a:tblGrid>
                <a:gridCol w="3328724">
                  <a:extLst>
                    <a:ext uri="{9D8B030D-6E8A-4147-A177-3AD203B41FA5}">
                      <a16:colId xmlns:a16="http://schemas.microsoft.com/office/drawing/2014/main" val="1629136445"/>
                    </a:ext>
                  </a:extLst>
                </a:gridCol>
                <a:gridCol w="4754572">
                  <a:extLst>
                    <a:ext uri="{9D8B030D-6E8A-4147-A177-3AD203B41FA5}">
                      <a16:colId xmlns:a16="http://schemas.microsoft.com/office/drawing/2014/main" val="764556101"/>
                    </a:ext>
                  </a:extLst>
                </a:gridCol>
              </a:tblGrid>
              <a:tr h="456392">
                <a:tc>
                  <a:txBody>
                    <a:bodyPr/>
                    <a:lstStyle/>
                    <a:p>
                      <a:r>
                        <a:rPr lang="pt-BR" b="1" dirty="0">
                          <a:solidFill>
                            <a:srgbClr val="000000"/>
                          </a:solidFill>
                          <a:effectLst/>
                        </a:rPr>
                        <a:t>Pesquisa</a:t>
                      </a:r>
                      <a:endParaRPr lang="pt-BR" dirty="0">
                        <a:effectLst/>
                      </a:endParaRPr>
                    </a:p>
                  </a:txBody>
                  <a:tcPr marL="38100" marR="38100" marT="38100" marB="38100">
                    <a:solidFill>
                      <a:srgbClr val="FFFFFF"/>
                    </a:solidFill>
                  </a:tcPr>
                </a:tc>
                <a:tc>
                  <a:txBody>
                    <a:bodyPr/>
                    <a:lstStyle/>
                    <a:p>
                      <a:r>
                        <a:rPr lang="pt-BR" b="1" dirty="0">
                          <a:solidFill>
                            <a:srgbClr val="000000"/>
                          </a:solidFill>
                          <a:effectLst/>
                        </a:rPr>
                        <a:t>Resultado</a:t>
                      </a:r>
                      <a:endParaRPr lang="pt-BR" dirty="0">
                        <a:effectLst/>
                      </a:endParaRPr>
                    </a:p>
                  </a:txBody>
                  <a:tcPr marL="38100" marR="38100" marT="38100" marB="38100">
                    <a:solidFill>
                      <a:srgbClr val="FFFFFF"/>
                    </a:solidFill>
                  </a:tcPr>
                </a:tc>
                <a:extLst>
                  <a:ext uri="{0D108BD9-81ED-4DB2-BD59-A6C34878D82A}">
                    <a16:rowId xmlns:a16="http://schemas.microsoft.com/office/drawing/2014/main" val="2480739765"/>
                  </a:ext>
                </a:extLst>
              </a:tr>
              <a:tr h="841473">
                <a:tc>
                  <a:txBody>
                    <a:bodyPr/>
                    <a:lstStyle/>
                    <a:p>
                      <a:r>
                        <a:rPr lang="pt-BR" b="1" dirty="0">
                          <a:solidFill>
                            <a:srgbClr val="000000"/>
                          </a:solidFill>
                          <a:effectLst/>
                        </a:rPr>
                        <a:t>IH+AP inicial</a:t>
                      </a:r>
                      <a:endParaRPr lang="pt-BR" dirty="0">
                        <a:effectLst/>
                      </a:endParaRPr>
                    </a:p>
                  </a:txBody>
                  <a:tcPr marL="38100" marR="38100" marT="38100" marB="38100">
                    <a:solidFill>
                      <a:srgbClr val="FFFFFF"/>
                    </a:solidFill>
                  </a:tcPr>
                </a:tc>
                <a:tc>
                  <a:txBody>
                    <a:bodyPr/>
                    <a:lstStyle/>
                    <a:p>
                      <a:r>
                        <a:rPr lang="pt-BR" dirty="0">
                          <a:solidFill>
                            <a:srgbClr val="000000"/>
                          </a:solidFill>
                          <a:effectLst/>
                        </a:rPr>
                        <a:t>Neoplasia </a:t>
                      </a:r>
                      <a:r>
                        <a:rPr lang="pt-BR" dirty="0" err="1">
                          <a:solidFill>
                            <a:srgbClr val="000000"/>
                          </a:solidFill>
                          <a:effectLst/>
                        </a:rPr>
                        <a:t>ependimária</a:t>
                      </a:r>
                      <a:r>
                        <a:rPr lang="pt-BR" dirty="0">
                          <a:solidFill>
                            <a:srgbClr val="000000"/>
                          </a:solidFill>
                          <a:effectLst/>
                        </a:rPr>
                        <a:t> atípica de alto grau</a:t>
                      </a:r>
                      <a:endParaRPr lang="pt-BR" dirty="0">
                        <a:effectLst/>
                      </a:endParaRPr>
                    </a:p>
                  </a:txBody>
                  <a:tcPr marL="38100" marR="38100" marT="38100" marB="38100">
                    <a:solidFill>
                      <a:srgbClr val="FFFFFF"/>
                    </a:solidFill>
                  </a:tcPr>
                </a:tc>
                <a:extLst>
                  <a:ext uri="{0D108BD9-81ED-4DB2-BD59-A6C34878D82A}">
                    <a16:rowId xmlns:a16="http://schemas.microsoft.com/office/drawing/2014/main" val="2575565403"/>
                  </a:ext>
                </a:extLst>
              </a:tr>
              <a:tr h="456392">
                <a:tc>
                  <a:txBody>
                    <a:bodyPr/>
                    <a:lstStyle/>
                    <a:p>
                      <a:r>
                        <a:rPr lang="pt-BR" b="1">
                          <a:solidFill>
                            <a:srgbClr val="000000"/>
                          </a:solidFill>
                          <a:effectLst/>
                        </a:rPr>
                        <a:t>Ki-67</a:t>
                      </a:r>
                      <a:endParaRPr lang="pt-BR">
                        <a:effectLst/>
                      </a:endParaRPr>
                    </a:p>
                  </a:txBody>
                  <a:tcPr marL="38100" marR="38100" marT="38100" marB="38100">
                    <a:solidFill>
                      <a:srgbClr val="FFFFFF"/>
                    </a:solidFill>
                  </a:tcPr>
                </a:tc>
                <a:tc>
                  <a:txBody>
                    <a:bodyPr/>
                    <a:lstStyle/>
                    <a:p>
                      <a:r>
                        <a:rPr lang="pt-BR">
                          <a:solidFill>
                            <a:srgbClr val="000000"/>
                          </a:solidFill>
                          <a:effectLst/>
                        </a:rPr>
                        <a:t>até 40% + necrose</a:t>
                      </a:r>
                      <a:endParaRPr lang="pt-BR">
                        <a:effectLst/>
                      </a:endParaRPr>
                    </a:p>
                  </a:txBody>
                  <a:tcPr marL="38100" marR="38100" marT="38100" marB="38100">
                    <a:solidFill>
                      <a:srgbClr val="FFFFFF"/>
                    </a:solidFill>
                  </a:tcPr>
                </a:tc>
                <a:extLst>
                  <a:ext uri="{0D108BD9-81ED-4DB2-BD59-A6C34878D82A}">
                    <a16:rowId xmlns:a16="http://schemas.microsoft.com/office/drawing/2014/main" val="3582968849"/>
                  </a:ext>
                </a:extLst>
              </a:tr>
              <a:tr h="456392">
                <a:tc>
                  <a:txBody>
                    <a:bodyPr/>
                    <a:lstStyle/>
                    <a:p>
                      <a:r>
                        <a:rPr lang="pt-BR" b="1">
                          <a:solidFill>
                            <a:srgbClr val="000000"/>
                          </a:solidFill>
                          <a:effectLst/>
                        </a:rPr>
                        <a:t>Codeleção 1p/19q</a:t>
                      </a:r>
                      <a:endParaRPr lang="pt-BR">
                        <a:effectLst/>
                      </a:endParaRPr>
                    </a:p>
                  </a:txBody>
                  <a:tcPr marL="38100" marR="38100" marT="38100" marB="38100">
                    <a:solidFill>
                      <a:srgbClr val="FFFFFF"/>
                    </a:solidFill>
                  </a:tcPr>
                </a:tc>
                <a:tc>
                  <a:txBody>
                    <a:bodyPr/>
                    <a:lstStyle/>
                    <a:p>
                      <a:r>
                        <a:rPr lang="pt-BR" dirty="0">
                          <a:solidFill>
                            <a:srgbClr val="000000"/>
                          </a:solidFill>
                          <a:effectLst/>
                        </a:rPr>
                        <a:t>Negativa (FISH)</a:t>
                      </a:r>
                      <a:endParaRPr lang="pt-BR" dirty="0">
                        <a:effectLst/>
                      </a:endParaRPr>
                    </a:p>
                  </a:txBody>
                  <a:tcPr marL="38100" marR="38100" marT="38100" marB="38100">
                    <a:solidFill>
                      <a:srgbClr val="FFFFFF"/>
                    </a:solidFill>
                  </a:tcPr>
                </a:tc>
                <a:extLst>
                  <a:ext uri="{0D108BD9-81ED-4DB2-BD59-A6C34878D82A}">
                    <a16:rowId xmlns:a16="http://schemas.microsoft.com/office/drawing/2014/main" val="726028878"/>
                  </a:ext>
                </a:extLst>
              </a:tr>
              <a:tr h="456392">
                <a:tc>
                  <a:txBody>
                    <a:bodyPr/>
                    <a:lstStyle/>
                    <a:p>
                      <a:r>
                        <a:rPr lang="pt-BR" b="1" dirty="0">
                          <a:solidFill>
                            <a:srgbClr val="000000"/>
                          </a:solidFill>
                          <a:effectLst/>
                        </a:rPr>
                        <a:t>Amplificação EGFR</a:t>
                      </a:r>
                      <a:endParaRPr lang="pt-BR" dirty="0">
                        <a:effectLst/>
                      </a:endParaRPr>
                    </a:p>
                  </a:txBody>
                  <a:tcPr marL="38100" marR="38100" marT="38100" marB="38100">
                    <a:solidFill>
                      <a:srgbClr val="FFFFFF"/>
                    </a:solidFill>
                  </a:tcPr>
                </a:tc>
                <a:tc>
                  <a:txBody>
                    <a:bodyPr/>
                    <a:lstStyle/>
                    <a:p>
                      <a:r>
                        <a:rPr lang="pt-BR">
                          <a:solidFill>
                            <a:srgbClr val="000000"/>
                          </a:solidFill>
                          <a:effectLst/>
                        </a:rPr>
                        <a:t>Negativo</a:t>
                      </a:r>
                      <a:endParaRPr lang="pt-BR">
                        <a:effectLst/>
                      </a:endParaRPr>
                    </a:p>
                  </a:txBody>
                  <a:tcPr marL="38100" marR="38100" marT="38100" marB="38100">
                    <a:solidFill>
                      <a:srgbClr val="FFFFFF"/>
                    </a:solidFill>
                  </a:tcPr>
                </a:tc>
                <a:extLst>
                  <a:ext uri="{0D108BD9-81ED-4DB2-BD59-A6C34878D82A}">
                    <a16:rowId xmlns:a16="http://schemas.microsoft.com/office/drawing/2014/main" val="1114089580"/>
                  </a:ext>
                </a:extLst>
              </a:tr>
              <a:tr h="841473">
                <a:tc>
                  <a:txBody>
                    <a:bodyPr/>
                    <a:lstStyle/>
                    <a:p>
                      <a:r>
                        <a:rPr lang="pt-BR" b="1" dirty="0">
                          <a:solidFill>
                            <a:srgbClr val="000000"/>
                          </a:solidFill>
                          <a:effectLst/>
                        </a:rPr>
                        <a:t>Deleção </a:t>
                      </a:r>
                      <a:r>
                        <a:rPr lang="pt-BR" b="1" dirty="0" err="1">
                          <a:solidFill>
                            <a:srgbClr val="000000"/>
                          </a:solidFill>
                          <a:effectLst/>
                        </a:rPr>
                        <a:t>homozigótica</a:t>
                      </a:r>
                      <a:r>
                        <a:rPr lang="pt-BR" b="1" dirty="0">
                          <a:solidFill>
                            <a:srgbClr val="000000"/>
                          </a:solidFill>
                          <a:effectLst/>
                        </a:rPr>
                        <a:t> CDKN2A/</a:t>
                      </a:r>
                      <a:r>
                        <a:rPr lang="pt-BR" b="1" dirty="0" err="1">
                          <a:solidFill>
                            <a:srgbClr val="000000"/>
                          </a:solidFill>
                          <a:effectLst/>
                        </a:rPr>
                        <a:t>B</a:t>
                      </a:r>
                      <a:endParaRPr lang="pt-BR" dirty="0">
                        <a:effectLst/>
                      </a:endParaRPr>
                    </a:p>
                  </a:txBody>
                  <a:tcPr marL="38100" marR="38100" marT="38100" marB="38100">
                    <a:solidFill>
                      <a:srgbClr val="FFFFFF"/>
                    </a:solidFill>
                  </a:tcPr>
                </a:tc>
                <a:tc>
                  <a:txBody>
                    <a:bodyPr/>
                    <a:lstStyle/>
                    <a:p>
                      <a:r>
                        <a:rPr lang="pt-BR" dirty="0">
                          <a:solidFill>
                            <a:srgbClr val="000000"/>
                          </a:solidFill>
                          <a:effectLst/>
                        </a:rPr>
                        <a:t>Negativo</a:t>
                      </a:r>
                      <a:endParaRPr lang="pt-BR" dirty="0">
                        <a:effectLst/>
                      </a:endParaRPr>
                    </a:p>
                  </a:txBody>
                  <a:tcPr marL="38100" marR="38100" marT="38100" marB="38100">
                    <a:solidFill>
                      <a:srgbClr val="FFFFFF"/>
                    </a:solidFill>
                  </a:tcPr>
                </a:tc>
                <a:extLst>
                  <a:ext uri="{0D108BD9-81ED-4DB2-BD59-A6C34878D82A}">
                    <a16:rowId xmlns:a16="http://schemas.microsoft.com/office/drawing/2014/main" val="3017670263"/>
                  </a:ext>
                </a:extLst>
              </a:tr>
              <a:tr h="456392">
                <a:tc>
                  <a:txBody>
                    <a:bodyPr/>
                    <a:lstStyle/>
                    <a:p>
                      <a:r>
                        <a:rPr lang="pt-BR" b="1" dirty="0">
                          <a:solidFill>
                            <a:srgbClr val="000000"/>
                          </a:solidFill>
                          <a:effectLst/>
                        </a:rPr>
                        <a:t>Mutação IDH1/2</a:t>
                      </a:r>
                      <a:endParaRPr lang="pt-BR" dirty="0">
                        <a:effectLst/>
                      </a:endParaRPr>
                    </a:p>
                  </a:txBody>
                  <a:tcPr marL="38100" marR="38100" marT="38100" marB="38100">
                    <a:solidFill>
                      <a:srgbClr val="FFFFFF"/>
                    </a:solidFill>
                  </a:tcPr>
                </a:tc>
                <a:tc>
                  <a:txBody>
                    <a:bodyPr/>
                    <a:lstStyle/>
                    <a:p>
                      <a:r>
                        <a:rPr lang="pt-BR" dirty="0">
                          <a:solidFill>
                            <a:srgbClr val="000000"/>
                          </a:solidFill>
                          <a:effectLst/>
                        </a:rPr>
                        <a:t>Negativo (NGS)</a:t>
                      </a:r>
                      <a:endParaRPr lang="pt-BR" dirty="0">
                        <a:effectLst/>
                      </a:endParaRPr>
                    </a:p>
                  </a:txBody>
                  <a:tcPr marL="38100" marR="38100" marT="38100" marB="38100">
                    <a:solidFill>
                      <a:srgbClr val="FFFFFF"/>
                    </a:solidFill>
                  </a:tcPr>
                </a:tc>
                <a:extLst>
                  <a:ext uri="{0D108BD9-81ED-4DB2-BD59-A6C34878D82A}">
                    <a16:rowId xmlns:a16="http://schemas.microsoft.com/office/drawing/2014/main" val="3739037504"/>
                  </a:ext>
                </a:extLst>
              </a:tr>
              <a:tr h="456392">
                <a:tc>
                  <a:txBody>
                    <a:bodyPr/>
                    <a:lstStyle/>
                    <a:p>
                      <a:r>
                        <a:rPr lang="pt-BR" b="1">
                          <a:solidFill>
                            <a:srgbClr val="000000"/>
                          </a:solidFill>
                          <a:effectLst/>
                        </a:rPr>
                        <a:t>Mutação BRAF</a:t>
                      </a:r>
                      <a:endParaRPr lang="pt-BR">
                        <a:effectLst/>
                      </a:endParaRPr>
                    </a:p>
                  </a:txBody>
                  <a:tcPr marL="38100" marR="38100" marT="38100" marB="38100">
                    <a:solidFill>
                      <a:srgbClr val="FFFFFF"/>
                    </a:solidFill>
                  </a:tcPr>
                </a:tc>
                <a:tc>
                  <a:txBody>
                    <a:bodyPr/>
                    <a:lstStyle/>
                    <a:p>
                      <a:r>
                        <a:rPr lang="pt-BR" dirty="0">
                          <a:solidFill>
                            <a:srgbClr val="000000"/>
                          </a:solidFill>
                          <a:effectLst/>
                        </a:rPr>
                        <a:t>Negativo</a:t>
                      </a:r>
                      <a:endParaRPr lang="pt-BR" dirty="0">
                        <a:effectLst/>
                      </a:endParaRPr>
                    </a:p>
                  </a:txBody>
                  <a:tcPr marL="38100" marR="38100" marT="38100" marB="38100">
                    <a:solidFill>
                      <a:srgbClr val="FFFFFF"/>
                    </a:solidFill>
                  </a:tcPr>
                </a:tc>
                <a:extLst>
                  <a:ext uri="{0D108BD9-81ED-4DB2-BD59-A6C34878D82A}">
                    <a16:rowId xmlns:a16="http://schemas.microsoft.com/office/drawing/2014/main" val="1269920683"/>
                  </a:ext>
                </a:extLst>
              </a:tr>
              <a:tr h="456392">
                <a:tc>
                  <a:txBody>
                    <a:bodyPr/>
                    <a:lstStyle/>
                    <a:p>
                      <a:r>
                        <a:rPr lang="pt-BR" b="1">
                          <a:solidFill>
                            <a:srgbClr val="000000"/>
                          </a:solidFill>
                          <a:effectLst/>
                        </a:rPr>
                        <a:t>Mutação H3F3A</a:t>
                      </a:r>
                      <a:endParaRPr lang="pt-BR">
                        <a:effectLst/>
                      </a:endParaRPr>
                    </a:p>
                  </a:txBody>
                  <a:tcPr marL="38100" marR="38100" marT="38100" marB="38100">
                    <a:solidFill>
                      <a:srgbClr val="FFFFFF"/>
                    </a:solidFill>
                  </a:tcPr>
                </a:tc>
                <a:tc>
                  <a:txBody>
                    <a:bodyPr/>
                    <a:lstStyle/>
                    <a:p>
                      <a:r>
                        <a:rPr lang="pt-BR" dirty="0">
                          <a:solidFill>
                            <a:srgbClr val="000000"/>
                          </a:solidFill>
                          <a:effectLst/>
                        </a:rPr>
                        <a:t>Negativo</a:t>
                      </a:r>
                      <a:endParaRPr lang="pt-BR" dirty="0">
                        <a:effectLst/>
                      </a:endParaRPr>
                    </a:p>
                  </a:txBody>
                  <a:tcPr marL="38100" marR="38100" marT="38100" marB="38100">
                    <a:solidFill>
                      <a:srgbClr val="FFFFFF"/>
                    </a:solidFill>
                  </a:tcPr>
                </a:tc>
                <a:extLst>
                  <a:ext uri="{0D108BD9-81ED-4DB2-BD59-A6C34878D82A}">
                    <a16:rowId xmlns:a16="http://schemas.microsoft.com/office/drawing/2014/main" val="4060764572"/>
                  </a:ext>
                </a:extLst>
              </a:tr>
              <a:tr h="456392">
                <a:tc>
                  <a:txBody>
                    <a:bodyPr/>
                    <a:lstStyle/>
                    <a:p>
                      <a:r>
                        <a:rPr lang="pt-BR" b="1">
                          <a:solidFill>
                            <a:srgbClr val="000000"/>
                          </a:solidFill>
                          <a:effectLst/>
                        </a:rPr>
                        <a:t>Mutação pTERT</a:t>
                      </a:r>
                      <a:endParaRPr lang="pt-BR">
                        <a:effectLst/>
                      </a:endParaRPr>
                    </a:p>
                  </a:txBody>
                  <a:tcPr marL="38100" marR="38100" marT="38100" marB="38100">
                    <a:solidFill>
                      <a:srgbClr val="FFFFFF"/>
                    </a:solidFill>
                  </a:tcPr>
                </a:tc>
                <a:tc>
                  <a:txBody>
                    <a:bodyPr/>
                    <a:lstStyle/>
                    <a:p>
                      <a:r>
                        <a:rPr lang="pt-BR" dirty="0">
                          <a:solidFill>
                            <a:srgbClr val="000000"/>
                          </a:solidFill>
                          <a:effectLst/>
                        </a:rPr>
                        <a:t>Negativo</a:t>
                      </a:r>
                      <a:endParaRPr lang="pt-BR" dirty="0">
                        <a:effectLst/>
                      </a:endParaRPr>
                    </a:p>
                  </a:txBody>
                  <a:tcPr marL="38100" marR="38100" marT="38100" marB="38100">
                    <a:solidFill>
                      <a:srgbClr val="FFFFFF"/>
                    </a:solidFill>
                  </a:tcPr>
                </a:tc>
                <a:extLst>
                  <a:ext uri="{0D108BD9-81ED-4DB2-BD59-A6C34878D82A}">
                    <a16:rowId xmlns:a16="http://schemas.microsoft.com/office/drawing/2014/main" val="1818698103"/>
                  </a:ext>
                </a:extLst>
              </a:tr>
              <a:tr h="456392">
                <a:tc>
                  <a:txBody>
                    <a:bodyPr/>
                    <a:lstStyle/>
                    <a:p>
                      <a:r>
                        <a:rPr lang="pt-BR" b="1">
                          <a:solidFill>
                            <a:srgbClr val="000000"/>
                          </a:solidFill>
                          <a:effectLst/>
                        </a:rPr>
                        <a:t>Expressão ATRX</a:t>
                      </a:r>
                      <a:endParaRPr lang="pt-BR">
                        <a:effectLst/>
                      </a:endParaRPr>
                    </a:p>
                  </a:txBody>
                  <a:tcPr marL="38100" marR="38100" marT="38100" marB="38100">
                    <a:solidFill>
                      <a:srgbClr val="FFFFFF"/>
                    </a:solidFill>
                  </a:tcPr>
                </a:tc>
                <a:tc>
                  <a:txBody>
                    <a:bodyPr/>
                    <a:lstStyle/>
                    <a:p>
                      <a:r>
                        <a:rPr lang="pt-BR" dirty="0">
                          <a:solidFill>
                            <a:srgbClr val="000000"/>
                          </a:solidFill>
                          <a:effectLst/>
                        </a:rPr>
                        <a:t>Sem perda de expressão</a:t>
                      </a:r>
                      <a:endParaRPr lang="pt-BR" dirty="0">
                        <a:effectLst/>
                      </a:endParaRPr>
                    </a:p>
                  </a:txBody>
                  <a:tcPr marL="38100" marR="38100" marT="38100" marB="38100">
                    <a:solidFill>
                      <a:srgbClr val="FFFFFF"/>
                    </a:solidFill>
                  </a:tcPr>
                </a:tc>
                <a:extLst>
                  <a:ext uri="{0D108BD9-81ED-4DB2-BD59-A6C34878D82A}">
                    <a16:rowId xmlns:a16="http://schemas.microsoft.com/office/drawing/2014/main" val="329191436"/>
                  </a:ext>
                </a:extLst>
              </a:tr>
              <a:tr h="456392">
                <a:tc>
                  <a:txBody>
                    <a:bodyPr/>
                    <a:lstStyle/>
                    <a:p>
                      <a:r>
                        <a:rPr lang="pt-BR" b="1">
                          <a:solidFill>
                            <a:srgbClr val="000000"/>
                          </a:solidFill>
                          <a:effectLst/>
                        </a:rPr>
                        <a:t>YAP1 (IH)</a:t>
                      </a:r>
                      <a:endParaRPr lang="pt-BR">
                        <a:effectLst/>
                      </a:endParaRPr>
                    </a:p>
                  </a:txBody>
                  <a:tcPr marL="38100" marR="38100" marT="38100" marB="38100">
                    <a:solidFill>
                      <a:srgbClr val="FFFFFF"/>
                    </a:solidFill>
                  </a:tcPr>
                </a:tc>
                <a:tc>
                  <a:txBody>
                    <a:bodyPr/>
                    <a:lstStyle/>
                    <a:p>
                      <a:r>
                        <a:rPr lang="pt-BR" dirty="0">
                          <a:solidFill>
                            <a:srgbClr val="000000"/>
                          </a:solidFill>
                          <a:effectLst/>
                        </a:rPr>
                        <a:t>Positivo</a:t>
                      </a:r>
                      <a:endParaRPr lang="pt-BR" dirty="0">
                        <a:effectLst/>
                      </a:endParaRPr>
                    </a:p>
                  </a:txBody>
                  <a:tcPr marL="38100" marR="38100" marT="38100" marB="38100">
                    <a:solidFill>
                      <a:srgbClr val="FFFFFF"/>
                    </a:solidFill>
                  </a:tcPr>
                </a:tc>
                <a:extLst>
                  <a:ext uri="{0D108BD9-81ED-4DB2-BD59-A6C34878D82A}">
                    <a16:rowId xmlns:a16="http://schemas.microsoft.com/office/drawing/2014/main" val="2809662041"/>
                  </a:ext>
                </a:extLst>
              </a:tr>
              <a:tr h="456392">
                <a:tc>
                  <a:txBody>
                    <a:bodyPr/>
                    <a:lstStyle/>
                    <a:p>
                      <a:r>
                        <a:rPr lang="pt-BR" b="1">
                          <a:solidFill>
                            <a:srgbClr val="000000"/>
                          </a:solidFill>
                          <a:effectLst/>
                        </a:rPr>
                        <a:t>Metilação MGMT</a:t>
                      </a:r>
                      <a:endParaRPr lang="pt-BR">
                        <a:effectLst/>
                      </a:endParaRPr>
                    </a:p>
                  </a:txBody>
                  <a:tcPr marL="38100" marR="38100" marT="38100" marB="38100">
                    <a:solidFill>
                      <a:srgbClr val="FFFFFF"/>
                    </a:solidFill>
                  </a:tcPr>
                </a:tc>
                <a:tc>
                  <a:txBody>
                    <a:bodyPr/>
                    <a:lstStyle/>
                    <a:p>
                      <a:r>
                        <a:rPr lang="pt-BR" dirty="0">
                          <a:solidFill>
                            <a:srgbClr val="000000"/>
                          </a:solidFill>
                          <a:effectLst/>
                        </a:rPr>
                        <a:t>Não metilado</a:t>
                      </a:r>
                      <a:endParaRPr lang="pt-BR" dirty="0">
                        <a:effectLst/>
                      </a:endParaRPr>
                    </a:p>
                  </a:txBody>
                  <a:tcPr marL="38100" marR="38100" marT="38100" marB="38100">
                    <a:solidFill>
                      <a:srgbClr val="FFFFFF"/>
                    </a:solidFill>
                  </a:tcPr>
                </a:tc>
                <a:extLst>
                  <a:ext uri="{0D108BD9-81ED-4DB2-BD59-A6C34878D82A}">
                    <a16:rowId xmlns:a16="http://schemas.microsoft.com/office/drawing/2014/main" val="2535328111"/>
                  </a:ext>
                </a:extLst>
              </a:tr>
              <a:tr h="456392">
                <a:tc>
                  <a:txBody>
                    <a:bodyPr/>
                    <a:lstStyle/>
                    <a:p>
                      <a:r>
                        <a:rPr lang="pt-BR" b="1">
                          <a:solidFill>
                            <a:srgbClr val="000000"/>
                          </a:solidFill>
                          <a:effectLst/>
                        </a:rPr>
                        <a:t>BCOR</a:t>
                      </a:r>
                      <a:endParaRPr lang="pt-BR">
                        <a:effectLst/>
                      </a:endParaRPr>
                    </a:p>
                  </a:txBody>
                  <a:tcPr marL="38100" marR="38100" marT="38100" marB="38100">
                    <a:solidFill>
                      <a:srgbClr val="FFFFFF"/>
                    </a:solidFill>
                  </a:tcPr>
                </a:tc>
                <a:tc>
                  <a:txBody>
                    <a:bodyPr/>
                    <a:lstStyle/>
                    <a:p>
                      <a:r>
                        <a:rPr lang="pt-BR" dirty="0">
                          <a:solidFill>
                            <a:srgbClr val="000000"/>
                          </a:solidFill>
                          <a:effectLst/>
                        </a:rPr>
                        <a:t>Negativo</a:t>
                      </a:r>
                      <a:endParaRPr lang="pt-BR" dirty="0">
                        <a:effectLst/>
                      </a:endParaRPr>
                    </a:p>
                  </a:txBody>
                  <a:tcPr marL="38100" marR="38100" marT="38100" marB="38100">
                    <a:solidFill>
                      <a:srgbClr val="FFFFFF"/>
                    </a:solidFill>
                  </a:tcPr>
                </a:tc>
                <a:extLst>
                  <a:ext uri="{0D108BD9-81ED-4DB2-BD59-A6C34878D82A}">
                    <a16:rowId xmlns:a16="http://schemas.microsoft.com/office/drawing/2014/main" val="1712785718"/>
                  </a:ext>
                </a:extLst>
              </a:tr>
            </a:tbl>
          </a:graphicData>
        </a:graphic>
      </p:graphicFrame>
    </p:spTree>
    <p:extLst>
      <p:ext uri="{BB962C8B-B14F-4D97-AF65-F5344CB8AC3E}">
        <p14:creationId xmlns:p14="http://schemas.microsoft.com/office/powerpoint/2010/main" val="306344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6A40AA0C-A95C-8815-2E1C-F0A8D2C6F0F5}"/>
              </a:ext>
            </a:extLst>
          </p:cNvPr>
          <p:cNvPicPr>
            <a:picLocks noChangeAspect="1"/>
          </p:cNvPicPr>
          <p:nvPr/>
        </p:nvPicPr>
        <p:blipFill>
          <a:blip r:embed="rId2"/>
          <a:stretch>
            <a:fillRect/>
          </a:stretch>
        </p:blipFill>
        <p:spPr>
          <a:xfrm>
            <a:off x="247966" y="1322492"/>
            <a:ext cx="7922486" cy="2426202"/>
          </a:xfrm>
          <a:prstGeom prst="rect">
            <a:avLst/>
          </a:prstGeom>
        </p:spPr>
      </p:pic>
      <p:pic>
        <p:nvPicPr>
          <p:cNvPr id="5" name="Imagem 4">
            <a:extLst>
              <a:ext uri="{FF2B5EF4-FFF2-40B4-BE49-F238E27FC236}">
                <a16:creationId xmlns:a16="http://schemas.microsoft.com/office/drawing/2014/main" id="{7776F4D4-8841-4B31-C25A-4DA83522E882}"/>
              </a:ext>
            </a:extLst>
          </p:cNvPr>
          <p:cNvPicPr>
            <a:picLocks noChangeAspect="1"/>
          </p:cNvPicPr>
          <p:nvPr/>
        </p:nvPicPr>
        <p:blipFill>
          <a:blip r:embed="rId3"/>
          <a:stretch>
            <a:fillRect/>
          </a:stretch>
        </p:blipFill>
        <p:spPr>
          <a:xfrm>
            <a:off x="562850" y="4842290"/>
            <a:ext cx="7376196" cy="2187854"/>
          </a:xfrm>
          <a:prstGeom prst="rect">
            <a:avLst/>
          </a:prstGeom>
        </p:spPr>
      </p:pic>
      <p:pic>
        <p:nvPicPr>
          <p:cNvPr id="6" name="Imagem 5">
            <a:extLst>
              <a:ext uri="{FF2B5EF4-FFF2-40B4-BE49-F238E27FC236}">
                <a16:creationId xmlns:a16="http://schemas.microsoft.com/office/drawing/2014/main" id="{CE23BAE8-B791-1ABF-2882-E09293836485}"/>
              </a:ext>
            </a:extLst>
          </p:cNvPr>
          <p:cNvPicPr>
            <a:picLocks noChangeAspect="1"/>
          </p:cNvPicPr>
          <p:nvPr/>
        </p:nvPicPr>
        <p:blipFill>
          <a:blip r:embed="rId4"/>
          <a:stretch>
            <a:fillRect/>
          </a:stretch>
        </p:blipFill>
        <p:spPr>
          <a:xfrm>
            <a:off x="8401857" y="3075907"/>
            <a:ext cx="9573732" cy="5720621"/>
          </a:xfrm>
          <a:prstGeom prst="rect">
            <a:avLst/>
          </a:prstGeom>
        </p:spPr>
      </p:pic>
      <p:pic>
        <p:nvPicPr>
          <p:cNvPr id="7" name="Imagem 6">
            <a:extLst>
              <a:ext uri="{FF2B5EF4-FFF2-40B4-BE49-F238E27FC236}">
                <a16:creationId xmlns:a16="http://schemas.microsoft.com/office/drawing/2014/main" id="{35524AAB-6C93-BC35-4A87-A6CBF8FF8F60}"/>
              </a:ext>
            </a:extLst>
          </p:cNvPr>
          <p:cNvPicPr>
            <a:picLocks noChangeAspect="1"/>
          </p:cNvPicPr>
          <p:nvPr/>
        </p:nvPicPr>
        <p:blipFill>
          <a:blip r:embed="rId5"/>
          <a:stretch>
            <a:fillRect/>
          </a:stretch>
        </p:blipFill>
        <p:spPr>
          <a:xfrm>
            <a:off x="562850" y="7750727"/>
            <a:ext cx="7380760" cy="1740745"/>
          </a:xfrm>
          <a:prstGeom prst="rect">
            <a:avLst/>
          </a:prstGeom>
        </p:spPr>
      </p:pic>
      <p:sp>
        <p:nvSpPr>
          <p:cNvPr id="8" name="Oval 7">
            <a:extLst>
              <a:ext uri="{FF2B5EF4-FFF2-40B4-BE49-F238E27FC236}">
                <a16:creationId xmlns:a16="http://schemas.microsoft.com/office/drawing/2014/main" id="{2D1815B8-1F1C-ADB5-298B-22C0A9B54D8B}"/>
              </a:ext>
            </a:extLst>
          </p:cNvPr>
          <p:cNvSpPr/>
          <p:nvPr/>
        </p:nvSpPr>
        <p:spPr>
          <a:xfrm>
            <a:off x="17106427" y="5713507"/>
            <a:ext cx="210207" cy="2187854"/>
          </a:xfrm>
          <a:prstGeom prst="ellipse">
            <a:avLst/>
          </a:prstGeom>
          <a:noFill/>
          <a:ln w="28575" cap="flat">
            <a:solidFill>
              <a:srgbClr val="000E4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9" name="Oval 8">
            <a:extLst>
              <a:ext uri="{FF2B5EF4-FFF2-40B4-BE49-F238E27FC236}">
                <a16:creationId xmlns:a16="http://schemas.microsoft.com/office/drawing/2014/main" id="{62B15E4C-2958-7CE0-AF5D-779689BDDAC8}"/>
              </a:ext>
            </a:extLst>
          </p:cNvPr>
          <p:cNvSpPr/>
          <p:nvPr/>
        </p:nvSpPr>
        <p:spPr>
          <a:xfrm>
            <a:off x="7176081" y="1802302"/>
            <a:ext cx="980984" cy="1733372"/>
          </a:xfrm>
          <a:prstGeom prst="ellipse">
            <a:avLst/>
          </a:prstGeom>
          <a:noFill/>
          <a:ln w="28575" cap="flat">
            <a:solidFill>
              <a:srgbClr val="000E4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323395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2_0">
            <a:extLst>
              <a:ext uri="{FF2B5EF4-FFF2-40B4-BE49-F238E27FC236}">
                <a16:creationId xmlns:a16="http://schemas.microsoft.com/office/drawing/2014/main" id="{389D125E-4C80-1382-80E4-0D07A6A815EB}"/>
              </a:ext>
            </a:extLst>
          </p:cNvPr>
          <p:cNvSpPr/>
          <p:nvPr/>
        </p:nvSpPr>
        <p:spPr>
          <a:xfrm>
            <a:off x="2299408" y="8293867"/>
            <a:ext cx="8228194" cy="1034710"/>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ctr">
            <a:noAutofit/>
          </a:bodyPr>
          <a:lstStyle/>
          <a:p>
            <a:pPr marL="285750" indent="-228600">
              <a:lnSpc>
                <a:spcPct val="90000"/>
              </a:lnSpc>
              <a:spcAft>
                <a:spcPts val="600"/>
              </a:spcAft>
              <a:buFont typeface="Arial" panose="020B0604020202020204" pitchFamily="34" charset="0"/>
              <a:buChar char="•"/>
            </a:pPr>
            <a:r>
              <a:rPr lang="en-US" sz="2400" b="1" spc="-1" dirty="0">
                <a:solidFill>
                  <a:srgbClr val="565755"/>
                </a:solidFill>
                <a:latin typeface="Calibri" panose="020F0502020204030204" pitchFamily="34" charset="0"/>
                <a:cs typeface="Calibri" panose="020F0502020204030204" pitchFamily="34" charset="0"/>
              </a:rPr>
              <a:t>29/08/2023 -&gt; 11/09/2023 </a:t>
            </a:r>
            <a:r>
              <a:rPr lang="en-US" sz="2400" b="1" spc="-1" dirty="0" err="1">
                <a:solidFill>
                  <a:srgbClr val="565755"/>
                </a:solidFill>
                <a:latin typeface="Calibri" panose="020F0502020204030204" pitchFamily="34" charset="0"/>
                <a:cs typeface="Calibri" panose="020F0502020204030204" pitchFamily="34" charset="0"/>
              </a:rPr>
              <a:t>CyberKnife</a:t>
            </a:r>
            <a:r>
              <a:rPr lang="en-US" sz="2400" b="1" spc="-1" dirty="0">
                <a:solidFill>
                  <a:srgbClr val="565755"/>
                </a:solidFill>
                <a:latin typeface="Calibri" panose="020F0502020204030204" pitchFamily="34" charset="0"/>
                <a:cs typeface="Calibri" panose="020F0502020204030204" pitchFamily="34" charset="0"/>
              </a:rPr>
              <a:t> 45Gy </a:t>
            </a:r>
            <a:r>
              <a:rPr lang="en-US" sz="2400" b="1" spc="-1" dirty="0" err="1">
                <a:solidFill>
                  <a:srgbClr val="565755"/>
                </a:solidFill>
                <a:latin typeface="Calibri" panose="020F0502020204030204" pitchFamily="34" charset="0"/>
                <a:cs typeface="Calibri" panose="020F0502020204030204" pitchFamily="34" charset="0"/>
              </a:rPr>
              <a:t>em</a:t>
            </a:r>
            <a:r>
              <a:rPr lang="en-US" sz="2400" b="1" spc="-1" dirty="0">
                <a:solidFill>
                  <a:srgbClr val="565755"/>
                </a:solidFill>
                <a:latin typeface="Calibri" panose="020F0502020204030204" pitchFamily="34" charset="0"/>
                <a:cs typeface="Calibri" panose="020F0502020204030204" pitchFamily="34" charset="0"/>
              </a:rPr>
              <a:t> 10 </a:t>
            </a:r>
            <a:r>
              <a:rPr lang="en-US" sz="2400" b="1" spc="-1" dirty="0" err="1">
                <a:solidFill>
                  <a:srgbClr val="565755"/>
                </a:solidFill>
                <a:latin typeface="Calibri" panose="020F0502020204030204" pitchFamily="34" charset="0"/>
                <a:cs typeface="Calibri" panose="020F0502020204030204" pitchFamily="34" charset="0"/>
              </a:rPr>
              <a:t>frações</a:t>
            </a:r>
            <a:endParaRPr lang="en-US" sz="2400" b="1" spc="-1" dirty="0">
              <a:solidFill>
                <a:srgbClr val="565755"/>
              </a:solidFill>
              <a:latin typeface="Calibri" panose="020F0502020204030204" pitchFamily="34" charset="0"/>
              <a:cs typeface="Calibri" panose="020F0502020204030204" pitchFamily="34" charset="0"/>
            </a:endParaRPr>
          </a:p>
          <a:p>
            <a:pPr marL="285750" indent="-228600">
              <a:lnSpc>
                <a:spcPct val="90000"/>
              </a:lnSpc>
              <a:spcAft>
                <a:spcPts val="600"/>
              </a:spcAft>
              <a:buFont typeface="Arial" panose="020B0604020202020204" pitchFamily="34" charset="0"/>
              <a:buChar char="•"/>
            </a:pPr>
            <a:r>
              <a:rPr lang="en-US" sz="2400" b="1" spc="-1" dirty="0">
                <a:solidFill>
                  <a:srgbClr val="565755"/>
                </a:solidFill>
                <a:latin typeface="Calibri" panose="020F0502020204030204" pitchFamily="34" charset="0"/>
                <a:cs typeface="Calibri" panose="020F0502020204030204" pitchFamily="34" charset="0"/>
              </a:rPr>
              <a:t>25/09/2023 -&gt; 12/02/2024 6 </a:t>
            </a:r>
            <a:r>
              <a:rPr lang="en-US" sz="2400" b="1" spc="-1" dirty="0" err="1">
                <a:solidFill>
                  <a:srgbClr val="565755"/>
                </a:solidFill>
                <a:latin typeface="Calibri" panose="020F0502020204030204" pitchFamily="34" charset="0"/>
                <a:cs typeface="Calibri" panose="020F0502020204030204" pitchFamily="34" charset="0"/>
              </a:rPr>
              <a:t>ciclos</a:t>
            </a:r>
            <a:r>
              <a:rPr lang="en-US" sz="2400" b="1" spc="-1" dirty="0">
                <a:solidFill>
                  <a:srgbClr val="565755"/>
                </a:solidFill>
                <a:latin typeface="Calibri" panose="020F0502020204030204" pitchFamily="34" charset="0"/>
                <a:cs typeface="Calibri" panose="020F0502020204030204" pitchFamily="34" charset="0"/>
              </a:rPr>
              <a:t> de TMZ (150-200mg/m2)</a:t>
            </a:r>
          </a:p>
        </p:txBody>
      </p:sp>
      <p:pic>
        <p:nvPicPr>
          <p:cNvPr id="5" name="Imagem 4">
            <a:extLst>
              <a:ext uri="{FF2B5EF4-FFF2-40B4-BE49-F238E27FC236}">
                <a16:creationId xmlns:a16="http://schemas.microsoft.com/office/drawing/2014/main" id="{8B4EADA0-901C-8A76-9273-47C2D2066023}"/>
              </a:ext>
            </a:extLst>
          </p:cNvPr>
          <p:cNvPicPr>
            <a:picLocks noChangeAspect="1"/>
          </p:cNvPicPr>
          <p:nvPr/>
        </p:nvPicPr>
        <p:blipFill>
          <a:blip r:embed="rId2"/>
          <a:stretch>
            <a:fillRect/>
          </a:stretch>
        </p:blipFill>
        <p:spPr>
          <a:xfrm>
            <a:off x="543437" y="812119"/>
            <a:ext cx="11740136" cy="7062978"/>
          </a:xfrm>
          <a:prstGeom prst="rect">
            <a:avLst/>
          </a:prstGeom>
        </p:spPr>
      </p:pic>
      <p:pic>
        <p:nvPicPr>
          <p:cNvPr id="1026" name="Picture 2" descr="Best Business Man Rushing To Work Trying To Stop or Back Time Illustration  download in PNG &amp; Vector format">
            <a:extLst>
              <a:ext uri="{FF2B5EF4-FFF2-40B4-BE49-F238E27FC236}">
                <a16:creationId xmlns:a16="http://schemas.microsoft.com/office/drawing/2014/main" id="{3C7E0D7E-7CF9-D59D-511A-47B51DDFA0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7217" y="6437376"/>
            <a:ext cx="7100783" cy="3300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70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58FCB7F-25C7-EE7A-6726-A844ED191D46}"/>
              </a:ext>
            </a:extLst>
          </p:cNvPr>
          <p:cNvPicPr>
            <a:picLocks noChangeAspect="1"/>
          </p:cNvPicPr>
          <p:nvPr/>
        </p:nvPicPr>
        <p:blipFill>
          <a:blip r:embed="rId2"/>
          <a:stretch>
            <a:fillRect/>
          </a:stretch>
        </p:blipFill>
        <p:spPr>
          <a:xfrm>
            <a:off x="443224" y="4337299"/>
            <a:ext cx="8229600" cy="5666282"/>
          </a:xfrm>
          <a:prstGeom prst="rect">
            <a:avLst/>
          </a:prstGeom>
        </p:spPr>
      </p:pic>
      <p:pic>
        <p:nvPicPr>
          <p:cNvPr id="5" name="Imagem 4">
            <a:extLst>
              <a:ext uri="{FF2B5EF4-FFF2-40B4-BE49-F238E27FC236}">
                <a16:creationId xmlns:a16="http://schemas.microsoft.com/office/drawing/2014/main" id="{E78BA30E-E818-73FD-11B3-2C925BE0D4D7}"/>
              </a:ext>
            </a:extLst>
          </p:cNvPr>
          <p:cNvPicPr>
            <a:picLocks noChangeAspect="1"/>
          </p:cNvPicPr>
          <p:nvPr/>
        </p:nvPicPr>
        <p:blipFill>
          <a:blip r:embed="rId3"/>
          <a:stretch>
            <a:fillRect/>
          </a:stretch>
        </p:blipFill>
        <p:spPr>
          <a:xfrm>
            <a:off x="9525348" y="5724144"/>
            <a:ext cx="8191412" cy="4279437"/>
          </a:xfrm>
          <a:prstGeom prst="rect">
            <a:avLst/>
          </a:prstGeom>
        </p:spPr>
      </p:pic>
      <p:pic>
        <p:nvPicPr>
          <p:cNvPr id="6" name="Imagem 5">
            <a:extLst>
              <a:ext uri="{FF2B5EF4-FFF2-40B4-BE49-F238E27FC236}">
                <a16:creationId xmlns:a16="http://schemas.microsoft.com/office/drawing/2014/main" id="{EE7EFD2F-8739-840E-764B-4E43396548D3}"/>
              </a:ext>
            </a:extLst>
          </p:cNvPr>
          <p:cNvPicPr>
            <a:picLocks noChangeAspect="1"/>
          </p:cNvPicPr>
          <p:nvPr/>
        </p:nvPicPr>
        <p:blipFill>
          <a:blip r:embed="rId4"/>
          <a:stretch>
            <a:fillRect/>
          </a:stretch>
        </p:blipFill>
        <p:spPr>
          <a:xfrm>
            <a:off x="13240512" y="2076489"/>
            <a:ext cx="3583047" cy="3487753"/>
          </a:xfrm>
          <a:prstGeom prst="rect">
            <a:avLst/>
          </a:prstGeom>
        </p:spPr>
      </p:pic>
      <p:pic>
        <p:nvPicPr>
          <p:cNvPr id="7" name="Imagem 6">
            <a:extLst>
              <a:ext uri="{FF2B5EF4-FFF2-40B4-BE49-F238E27FC236}">
                <a16:creationId xmlns:a16="http://schemas.microsoft.com/office/drawing/2014/main" id="{F1FF95D0-3579-C466-4AFE-57CAE214BB78}"/>
              </a:ext>
            </a:extLst>
          </p:cNvPr>
          <p:cNvPicPr>
            <a:picLocks noChangeAspect="1"/>
          </p:cNvPicPr>
          <p:nvPr/>
        </p:nvPicPr>
        <p:blipFill>
          <a:blip r:embed="rId5"/>
          <a:stretch>
            <a:fillRect/>
          </a:stretch>
        </p:blipFill>
        <p:spPr>
          <a:xfrm>
            <a:off x="443224" y="666934"/>
            <a:ext cx="12053439" cy="3228409"/>
          </a:xfrm>
          <a:prstGeom prst="rect">
            <a:avLst/>
          </a:prstGeom>
        </p:spPr>
      </p:pic>
    </p:spTree>
    <p:extLst>
      <p:ext uri="{BB962C8B-B14F-4D97-AF65-F5344CB8AC3E}">
        <p14:creationId xmlns:p14="http://schemas.microsoft.com/office/powerpoint/2010/main" val="1114367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3B5451-3E21-8969-B99F-49CDAF300F2E}"/>
              </a:ext>
            </a:extLst>
          </p:cNvPr>
          <p:cNvSpPr>
            <a:spLocks noGrp="1"/>
          </p:cNvSpPr>
          <p:nvPr>
            <p:ph type="ctrTitle"/>
          </p:nvPr>
        </p:nvSpPr>
        <p:spPr/>
        <p:txBody>
          <a:bodyPr/>
          <a:lstStyle/>
          <a:p>
            <a:r>
              <a:rPr lang="pt-BR" dirty="0"/>
              <a:t>CONCLUSIONS</a:t>
            </a:r>
          </a:p>
        </p:txBody>
      </p:sp>
      <p:sp>
        <p:nvSpPr>
          <p:cNvPr id="3" name="Espaço Reservado para Texto 2">
            <a:extLst>
              <a:ext uri="{FF2B5EF4-FFF2-40B4-BE49-F238E27FC236}">
                <a16:creationId xmlns:a16="http://schemas.microsoft.com/office/drawing/2014/main" id="{CD8A7BD1-FEE7-652D-C1BF-ADBF95DB1602}"/>
              </a:ext>
            </a:extLst>
          </p:cNvPr>
          <p:cNvSpPr>
            <a:spLocks noGrp="1"/>
          </p:cNvSpPr>
          <p:nvPr>
            <p:ph type="body" sz="quarter" idx="10"/>
          </p:nvPr>
        </p:nvSpPr>
        <p:spPr>
          <a:xfrm>
            <a:off x="1000125" y="2434663"/>
            <a:ext cx="16287750" cy="6910505"/>
          </a:xfrm>
        </p:spPr>
        <p:txBody>
          <a:bodyPr/>
          <a:lstStyle/>
          <a:p>
            <a:pPr marL="571500" indent="-571500" algn="l">
              <a:buFont typeface="Arial" panose="020B0604020202020204" pitchFamily="34" charset="0"/>
              <a:buChar char="•"/>
            </a:pPr>
            <a:r>
              <a:rPr lang="en-US" sz="4000" dirty="0"/>
              <a:t>The fifth edition of WHO CNS tumors demonstrates how molecular and histopathological changes together can better diagnose tumor types.</a:t>
            </a:r>
          </a:p>
          <a:p>
            <a:pPr marL="571500" indent="-571500" algn="l">
              <a:buFont typeface="Arial" panose="020B0604020202020204" pitchFamily="34" charset="0"/>
              <a:buChar char="•"/>
            </a:pPr>
            <a:r>
              <a:rPr lang="en-US" sz="4000" dirty="0"/>
              <a:t>Even so, we need to be cautious and understand that the classification is in full evolution.</a:t>
            </a:r>
          </a:p>
          <a:p>
            <a:pPr marL="571500" indent="-571500" algn="l">
              <a:buFont typeface="Arial" panose="020B0604020202020204" pitchFamily="34" charset="0"/>
              <a:buChar char="•"/>
            </a:pPr>
            <a:r>
              <a:rPr lang="en-US" sz="4000" dirty="0"/>
              <a:t>Tumor methylation profiling is a great diagnostic aid, but experience with the platform is still necessary. We should never use the information in isolation but always in combination with traditional histopathological changes and other molecular alterations.</a:t>
            </a:r>
          </a:p>
          <a:p>
            <a:pPr algn="l"/>
            <a:endParaRPr lang="en-US" sz="4000" dirty="0"/>
          </a:p>
        </p:txBody>
      </p:sp>
    </p:spTree>
    <p:extLst>
      <p:ext uri="{BB962C8B-B14F-4D97-AF65-F5344CB8AC3E}">
        <p14:creationId xmlns:p14="http://schemas.microsoft.com/office/powerpoint/2010/main" val="5233641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286000" y="4575991"/>
            <a:ext cx="13716000" cy="1135018"/>
          </a:xfrm>
        </p:spPr>
        <p:txBody>
          <a:bodyPr/>
          <a:lstStyle/>
          <a:p>
            <a:r>
              <a:rPr lang="pt-BR" dirty="0"/>
              <a:t>Obrigado!</a:t>
            </a:r>
            <a:br>
              <a:rPr lang="pt-BR" dirty="0"/>
            </a:br>
            <a:br>
              <a:rPr lang="pt-BR" dirty="0"/>
            </a:br>
            <a:r>
              <a:rPr lang="pt-BR" dirty="0" err="1"/>
              <a:t>Thank</a:t>
            </a:r>
            <a:r>
              <a:rPr lang="pt-BR" dirty="0"/>
              <a:t> </a:t>
            </a:r>
            <a:r>
              <a:rPr lang="pt-BR" dirty="0" err="1"/>
              <a:t>you</a:t>
            </a:r>
            <a:r>
              <a:rPr lang="pt-BR" dirty="0"/>
              <a:t>!</a:t>
            </a:r>
          </a:p>
        </p:txBody>
      </p:sp>
      <p:pic>
        <p:nvPicPr>
          <p:cNvPr id="4" name="Imagem 3"/>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5214018" y="6057900"/>
            <a:ext cx="7859964" cy="620938"/>
          </a:xfrm>
          <a:prstGeom prst="rect">
            <a:avLst/>
          </a:prstGeom>
        </p:spPr>
      </p:pic>
    </p:spTree>
    <p:extLst>
      <p:ext uri="{BB962C8B-B14F-4D97-AF65-F5344CB8AC3E}">
        <p14:creationId xmlns:p14="http://schemas.microsoft.com/office/powerpoint/2010/main" val="3860126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B8D336-03CE-432B-EB3A-209F3E8D5332}"/>
              </a:ext>
            </a:extLst>
          </p:cNvPr>
          <p:cNvSpPr>
            <a:spLocks noGrp="1"/>
          </p:cNvSpPr>
          <p:nvPr>
            <p:ph type="ctrTitle"/>
          </p:nvPr>
        </p:nvSpPr>
        <p:spPr/>
        <p:txBody>
          <a:bodyPr/>
          <a:lstStyle/>
          <a:p>
            <a:r>
              <a:rPr lang="pt-BR" dirty="0"/>
              <a:t>1979 -&gt; 2007</a:t>
            </a:r>
          </a:p>
        </p:txBody>
      </p:sp>
      <p:sp>
        <p:nvSpPr>
          <p:cNvPr id="3" name="Espaço Reservado para Texto 2">
            <a:extLst>
              <a:ext uri="{FF2B5EF4-FFF2-40B4-BE49-F238E27FC236}">
                <a16:creationId xmlns:a16="http://schemas.microsoft.com/office/drawing/2014/main" id="{AA56E1A1-24F5-D6E2-72E3-E0FBD3A0B2E0}"/>
              </a:ext>
            </a:extLst>
          </p:cNvPr>
          <p:cNvSpPr>
            <a:spLocks noGrp="1"/>
          </p:cNvSpPr>
          <p:nvPr>
            <p:ph type="body" sz="quarter" idx="10"/>
          </p:nvPr>
        </p:nvSpPr>
        <p:spPr>
          <a:xfrm>
            <a:off x="711663" y="4660238"/>
            <a:ext cx="16725900" cy="4723605"/>
          </a:xfrm>
        </p:spPr>
        <p:txBody>
          <a:bodyPr/>
          <a:lstStyle/>
          <a:p>
            <a:pPr marL="457200" indent="-457200">
              <a:buFont typeface="Arial" panose="020B0604020202020204" pitchFamily="34" charset="0"/>
              <a:buChar char="•"/>
            </a:pPr>
            <a:r>
              <a:rPr lang="pt-BR" sz="2400" dirty="0"/>
              <a:t>1979 – GBM </a:t>
            </a:r>
            <a:r>
              <a:rPr lang="pt-BR" sz="2400" dirty="0" err="1"/>
              <a:t>was</a:t>
            </a:r>
            <a:r>
              <a:rPr lang="pt-BR" sz="2400" dirty="0"/>
              <a:t> </a:t>
            </a:r>
            <a:r>
              <a:rPr lang="pt-BR" sz="2400" dirty="0" err="1"/>
              <a:t>not</a:t>
            </a:r>
            <a:r>
              <a:rPr lang="pt-BR" sz="2400" dirty="0"/>
              <a:t> </a:t>
            </a:r>
            <a:r>
              <a:rPr lang="pt-BR" sz="2400" dirty="0" err="1"/>
              <a:t>yet</a:t>
            </a:r>
            <a:r>
              <a:rPr lang="pt-BR" sz="2400" dirty="0"/>
              <a:t> in </a:t>
            </a:r>
            <a:r>
              <a:rPr lang="pt-BR" sz="2400" dirty="0" err="1"/>
              <a:t>the</a:t>
            </a:r>
            <a:r>
              <a:rPr lang="pt-BR" sz="2400" dirty="0"/>
              <a:t> </a:t>
            </a:r>
            <a:r>
              <a:rPr lang="pt-BR" sz="2400" dirty="0" err="1"/>
              <a:t>category</a:t>
            </a:r>
            <a:r>
              <a:rPr lang="pt-BR" sz="2400" dirty="0"/>
              <a:t> </a:t>
            </a:r>
            <a:r>
              <a:rPr lang="pt-BR" sz="2400" dirty="0" err="1"/>
              <a:t>of</a:t>
            </a:r>
            <a:r>
              <a:rPr lang="pt-BR" sz="2400" dirty="0"/>
              <a:t> </a:t>
            </a:r>
            <a:r>
              <a:rPr lang="pt-BR" sz="2400" dirty="0" err="1"/>
              <a:t>astrocytomas</a:t>
            </a:r>
            <a:r>
              <a:rPr lang="pt-BR" sz="2400" dirty="0"/>
              <a:t> (</a:t>
            </a:r>
            <a:r>
              <a:rPr lang="pt-BR" sz="2400" dirty="0" err="1"/>
              <a:t>but</a:t>
            </a:r>
            <a:r>
              <a:rPr lang="pt-BR" sz="2400" dirty="0"/>
              <a:t> </a:t>
            </a:r>
            <a:r>
              <a:rPr lang="pt-BR" sz="2400" dirty="0" err="1"/>
              <a:t>rather</a:t>
            </a:r>
            <a:r>
              <a:rPr lang="pt-BR" sz="2400" dirty="0"/>
              <a:t> in </a:t>
            </a:r>
            <a:r>
              <a:rPr lang="pt-BR" sz="2400" dirty="0" err="1"/>
              <a:t>poorly</a:t>
            </a:r>
            <a:r>
              <a:rPr lang="pt-BR" sz="2400" dirty="0"/>
              <a:t> </a:t>
            </a:r>
            <a:r>
              <a:rPr lang="pt-BR" sz="2400" dirty="0" err="1"/>
              <a:t>differentiated</a:t>
            </a:r>
            <a:r>
              <a:rPr lang="pt-BR" sz="2400" dirty="0"/>
              <a:t> </a:t>
            </a:r>
            <a:r>
              <a:rPr lang="pt-BR" sz="2400" dirty="0" err="1"/>
              <a:t>or</a:t>
            </a:r>
            <a:r>
              <a:rPr lang="pt-BR" sz="2400" dirty="0"/>
              <a:t> </a:t>
            </a:r>
            <a:r>
              <a:rPr lang="pt-BR" sz="2400" dirty="0" err="1"/>
              <a:t>embryonic</a:t>
            </a:r>
            <a:r>
              <a:rPr lang="pt-BR" sz="2400" dirty="0"/>
              <a:t> </a:t>
            </a:r>
            <a:r>
              <a:rPr lang="pt-BR" sz="2400" dirty="0" err="1"/>
              <a:t>tumors</a:t>
            </a:r>
            <a:r>
              <a:rPr lang="pt-BR" sz="2400" dirty="0"/>
              <a:t>), </a:t>
            </a:r>
            <a:r>
              <a:rPr lang="pt-BR" sz="2400" dirty="0" err="1"/>
              <a:t>but</a:t>
            </a:r>
            <a:r>
              <a:rPr lang="pt-BR" sz="2400" dirty="0"/>
              <a:t> it </a:t>
            </a:r>
            <a:r>
              <a:rPr lang="pt-BR" sz="2400" dirty="0" err="1"/>
              <a:t>was</a:t>
            </a:r>
            <a:r>
              <a:rPr lang="pt-BR" sz="2400" dirty="0"/>
              <a:t> </a:t>
            </a:r>
            <a:r>
              <a:rPr lang="pt-BR" sz="2400" dirty="0" err="1"/>
              <a:t>already</a:t>
            </a:r>
            <a:r>
              <a:rPr lang="pt-BR" sz="2400" dirty="0"/>
              <a:t> </a:t>
            </a:r>
            <a:r>
              <a:rPr lang="pt-BR" sz="2400" dirty="0" err="1"/>
              <a:t>mentioned</a:t>
            </a:r>
            <a:r>
              <a:rPr lang="pt-BR" sz="2400" dirty="0"/>
              <a:t> </a:t>
            </a:r>
            <a:r>
              <a:rPr lang="pt-BR" sz="2400" dirty="0" err="1"/>
              <a:t>and</a:t>
            </a:r>
            <a:r>
              <a:rPr lang="pt-BR" sz="2400" dirty="0"/>
              <a:t> </a:t>
            </a:r>
            <a:r>
              <a:rPr lang="pt-BR" sz="2400" dirty="0" err="1"/>
              <a:t>defined</a:t>
            </a:r>
            <a:r>
              <a:rPr lang="pt-BR" sz="2400" dirty="0"/>
              <a:t> </a:t>
            </a:r>
            <a:r>
              <a:rPr lang="pt-BR" sz="2400" dirty="0" err="1"/>
              <a:t>similarly</a:t>
            </a:r>
            <a:r>
              <a:rPr lang="pt-BR" sz="2400" dirty="0"/>
              <a:t> </a:t>
            </a:r>
            <a:r>
              <a:rPr lang="pt-BR" sz="2400" dirty="0" err="1"/>
              <a:t>to</a:t>
            </a:r>
            <a:r>
              <a:rPr lang="pt-BR" sz="2400" dirty="0"/>
              <a:t> </a:t>
            </a:r>
            <a:r>
              <a:rPr lang="pt-BR" sz="2400" dirty="0" err="1"/>
              <a:t>today</a:t>
            </a:r>
            <a:r>
              <a:rPr lang="pt-BR" sz="2400" dirty="0"/>
              <a:t>. Giant </a:t>
            </a:r>
            <a:r>
              <a:rPr lang="pt-BR" sz="2400" dirty="0" err="1"/>
              <a:t>cell</a:t>
            </a:r>
            <a:r>
              <a:rPr lang="pt-BR" sz="2400" dirty="0"/>
              <a:t> GBM </a:t>
            </a:r>
            <a:r>
              <a:rPr lang="pt-BR" sz="2400" dirty="0" err="1"/>
              <a:t>was</a:t>
            </a:r>
            <a:r>
              <a:rPr lang="pt-BR" sz="2400" dirty="0"/>
              <a:t> </a:t>
            </a:r>
            <a:r>
              <a:rPr lang="pt-BR" sz="2400" dirty="0" err="1"/>
              <a:t>both</a:t>
            </a:r>
            <a:r>
              <a:rPr lang="pt-BR" sz="2400" dirty="0"/>
              <a:t> a tumor </a:t>
            </a:r>
            <a:r>
              <a:rPr lang="pt-BR" sz="2400" dirty="0" err="1"/>
              <a:t>entity</a:t>
            </a:r>
            <a:r>
              <a:rPr lang="pt-BR" sz="2400" dirty="0"/>
              <a:t> </a:t>
            </a:r>
            <a:r>
              <a:rPr lang="pt-BR" sz="2400" dirty="0" err="1"/>
              <a:t>and</a:t>
            </a:r>
            <a:r>
              <a:rPr lang="pt-BR" sz="2400" dirty="0"/>
              <a:t> a </a:t>
            </a:r>
            <a:r>
              <a:rPr lang="pt-BR" sz="2400" dirty="0" err="1"/>
              <a:t>subtype</a:t>
            </a:r>
            <a:r>
              <a:rPr lang="pt-BR" sz="2400" dirty="0"/>
              <a:t> </a:t>
            </a:r>
            <a:r>
              <a:rPr lang="pt-BR" sz="2400" dirty="0" err="1"/>
              <a:t>of</a:t>
            </a:r>
            <a:r>
              <a:rPr lang="pt-BR" sz="2400" dirty="0"/>
              <a:t> GBM (</a:t>
            </a:r>
            <a:r>
              <a:rPr lang="pt-BR" sz="2400" dirty="0" err="1"/>
              <a:t>monstrous</a:t>
            </a:r>
            <a:r>
              <a:rPr lang="pt-BR" sz="2400" dirty="0"/>
              <a:t> </a:t>
            </a:r>
            <a:r>
              <a:rPr lang="pt-BR" sz="2400" dirty="0" err="1"/>
              <a:t>cell</a:t>
            </a:r>
            <a:r>
              <a:rPr lang="pt-BR" sz="2400" dirty="0"/>
              <a:t> sarcoma, - </a:t>
            </a:r>
            <a:r>
              <a:rPr lang="pt-BR" sz="2400" dirty="0" err="1"/>
              <a:t>tumors</a:t>
            </a:r>
            <a:r>
              <a:rPr lang="pt-BR" sz="2400" dirty="0"/>
              <a:t> </a:t>
            </a:r>
            <a:r>
              <a:rPr lang="pt-BR" sz="2400" dirty="0" err="1"/>
              <a:t>of</a:t>
            </a:r>
            <a:r>
              <a:rPr lang="pt-BR" sz="2400" dirty="0"/>
              <a:t> </a:t>
            </a:r>
            <a:r>
              <a:rPr lang="pt-BR" sz="2400" dirty="0" err="1"/>
              <a:t>blood</a:t>
            </a:r>
            <a:r>
              <a:rPr lang="pt-BR" sz="2400" dirty="0"/>
              <a:t> </a:t>
            </a:r>
            <a:r>
              <a:rPr lang="pt-BR" sz="2400" dirty="0" err="1"/>
              <a:t>vessel</a:t>
            </a:r>
            <a:r>
              <a:rPr lang="pt-BR" sz="2400" dirty="0"/>
              <a:t> </a:t>
            </a:r>
            <a:r>
              <a:rPr lang="pt-BR" sz="2400" dirty="0" err="1"/>
              <a:t>origin</a:t>
            </a:r>
            <a:r>
              <a:rPr lang="pt-BR" sz="2400" dirty="0"/>
              <a:t>).</a:t>
            </a:r>
          </a:p>
          <a:p>
            <a:pPr marL="457200" indent="-457200">
              <a:buFont typeface="Arial" panose="020B0604020202020204" pitchFamily="34" charset="0"/>
              <a:buChar char="•"/>
            </a:pPr>
            <a:r>
              <a:rPr lang="pt-BR" sz="2400" dirty="0"/>
              <a:t>1993 – PXA </a:t>
            </a:r>
            <a:r>
              <a:rPr lang="pt-BR" sz="2400" dirty="0" err="1"/>
              <a:t>added</a:t>
            </a:r>
            <a:r>
              <a:rPr lang="pt-BR" sz="2400" dirty="0"/>
              <a:t> </a:t>
            </a:r>
            <a:r>
              <a:rPr lang="pt-BR" sz="2400" dirty="0" err="1"/>
              <a:t>to</a:t>
            </a:r>
            <a:r>
              <a:rPr lang="pt-BR" sz="2400" dirty="0"/>
              <a:t> </a:t>
            </a:r>
            <a:r>
              <a:rPr lang="pt-BR" sz="2400" dirty="0" err="1"/>
              <a:t>the</a:t>
            </a:r>
            <a:r>
              <a:rPr lang="pt-BR" sz="2400" dirty="0"/>
              <a:t> </a:t>
            </a:r>
            <a:r>
              <a:rPr lang="pt-BR" sz="2400" dirty="0" err="1"/>
              <a:t>classification</a:t>
            </a:r>
            <a:r>
              <a:rPr lang="pt-BR" sz="2400" dirty="0"/>
              <a:t>. GBM </a:t>
            </a:r>
            <a:r>
              <a:rPr lang="pt-BR" sz="2400" dirty="0" err="1"/>
              <a:t>became</a:t>
            </a:r>
            <a:r>
              <a:rPr lang="pt-BR" sz="2400" dirty="0"/>
              <a:t> a tumor </a:t>
            </a:r>
            <a:r>
              <a:rPr lang="pt-BR" sz="2400" dirty="0" err="1"/>
              <a:t>within</a:t>
            </a:r>
            <a:r>
              <a:rPr lang="pt-BR" sz="2400" dirty="0"/>
              <a:t> </a:t>
            </a:r>
            <a:r>
              <a:rPr lang="pt-BR" sz="2400" dirty="0" err="1"/>
              <a:t>the</a:t>
            </a:r>
            <a:r>
              <a:rPr lang="pt-BR" sz="2400" dirty="0"/>
              <a:t> </a:t>
            </a:r>
            <a:r>
              <a:rPr lang="pt-BR" sz="2400" dirty="0" err="1"/>
              <a:t>astrocytic</a:t>
            </a:r>
            <a:r>
              <a:rPr lang="pt-BR" sz="2400" dirty="0"/>
              <a:t> </a:t>
            </a:r>
            <a:r>
              <a:rPr lang="pt-BR" sz="2400" dirty="0" err="1"/>
              <a:t>spectrum</a:t>
            </a:r>
            <a:r>
              <a:rPr lang="pt-BR" sz="2400" dirty="0"/>
              <a:t>. </a:t>
            </a:r>
            <a:r>
              <a:rPr lang="pt-BR" sz="2400" dirty="0" err="1"/>
              <a:t>Anaplastic</a:t>
            </a:r>
            <a:r>
              <a:rPr lang="pt-BR" sz="2400" dirty="0"/>
              <a:t> </a:t>
            </a:r>
            <a:r>
              <a:rPr lang="pt-BR" sz="2400" dirty="0" err="1"/>
              <a:t>oligoastrocytoma</a:t>
            </a:r>
            <a:r>
              <a:rPr lang="pt-BR" sz="2400" dirty="0"/>
              <a:t> </a:t>
            </a:r>
            <a:r>
              <a:rPr lang="pt-BR" sz="2400" dirty="0" err="1"/>
              <a:t>was</a:t>
            </a:r>
            <a:r>
              <a:rPr lang="pt-BR" sz="2400" dirty="0"/>
              <a:t> </a:t>
            </a:r>
            <a:r>
              <a:rPr lang="pt-BR" sz="2400" dirty="0" err="1"/>
              <a:t>recognized</a:t>
            </a:r>
            <a:r>
              <a:rPr lang="pt-BR" sz="2400" dirty="0"/>
              <a:t>.</a:t>
            </a:r>
          </a:p>
          <a:p>
            <a:pPr marL="457200" indent="-457200">
              <a:buFont typeface="Arial" panose="020B0604020202020204" pitchFamily="34" charset="0"/>
              <a:buChar char="•"/>
            </a:pPr>
            <a:r>
              <a:rPr lang="pt-BR" sz="2400" dirty="0"/>
              <a:t>2000 – </a:t>
            </a:r>
            <a:r>
              <a:rPr lang="pt-BR" sz="2400" dirty="0" err="1"/>
              <a:t>Few</a:t>
            </a:r>
            <a:r>
              <a:rPr lang="pt-BR" sz="2400" dirty="0"/>
              <a:t> </a:t>
            </a:r>
            <a:r>
              <a:rPr lang="pt-BR" sz="2400" dirty="0" err="1"/>
              <a:t>substantial</a:t>
            </a:r>
            <a:r>
              <a:rPr lang="pt-BR" sz="2400" dirty="0"/>
              <a:t> </a:t>
            </a:r>
            <a:r>
              <a:rPr lang="pt-BR" sz="2400" dirty="0" err="1"/>
              <a:t>changes</a:t>
            </a:r>
            <a:endParaRPr lang="pt-BR" sz="2400" dirty="0"/>
          </a:p>
          <a:p>
            <a:pPr marL="457200" indent="-457200">
              <a:buFont typeface="Arial" panose="020B0604020202020204" pitchFamily="34" charset="0"/>
              <a:buChar char="•"/>
            </a:pPr>
            <a:r>
              <a:rPr lang="pt-BR" sz="2400" dirty="0"/>
              <a:t>2007 – </a:t>
            </a:r>
            <a:r>
              <a:rPr lang="pt-BR" sz="2400" dirty="0" err="1"/>
              <a:t>Pilomyxoid</a:t>
            </a:r>
            <a:r>
              <a:rPr lang="pt-BR" sz="2400" dirty="0"/>
              <a:t> </a:t>
            </a:r>
            <a:r>
              <a:rPr lang="pt-BR" sz="2400" dirty="0" err="1"/>
              <a:t>astrocytoma</a:t>
            </a:r>
            <a:r>
              <a:rPr lang="pt-BR" sz="2400" dirty="0"/>
              <a:t> as a </a:t>
            </a:r>
            <a:r>
              <a:rPr lang="pt-BR" sz="2400" dirty="0" err="1"/>
              <a:t>subtype</a:t>
            </a:r>
            <a:r>
              <a:rPr lang="pt-BR" sz="2400" dirty="0"/>
              <a:t> </a:t>
            </a:r>
            <a:r>
              <a:rPr lang="pt-BR" sz="2400" dirty="0" err="1"/>
              <a:t>of</a:t>
            </a:r>
            <a:r>
              <a:rPr lang="pt-BR" sz="2400" dirty="0"/>
              <a:t> PA. </a:t>
            </a:r>
            <a:r>
              <a:rPr lang="pt-BR" sz="2400" dirty="0" err="1"/>
              <a:t>Term</a:t>
            </a:r>
            <a:r>
              <a:rPr lang="pt-BR" sz="2400" dirty="0"/>
              <a:t> GBM </a:t>
            </a:r>
            <a:r>
              <a:rPr lang="pt-BR" sz="2400" dirty="0" err="1"/>
              <a:t>with</a:t>
            </a:r>
            <a:r>
              <a:rPr lang="pt-BR" sz="2400" dirty="0"/>
              <a:t> </a:t>
            </a:r>
            <a:r>
              <a:rPr lang="pt-BR" sz="2400" dirty="0" err="1"/>
              <a:t>oligodendroglial</a:t>
            </a:r>
            <a:r>
              <a:rPr lang="pt-BR" sz="2400" dirty="0"/>
              <a:t> </a:t>
            </a:r>
            <a:r>
              <a:rPr lang="pt-BR" sz="2400" dirty="0" err="1"/>
              <a:t>component</a:t>
            </a:r>
            <a:r>
              <a:rPr lang="pt-BR" sz="2400" dirty="0"/>
              <a:t>. </a:t>
            </a:r>
            <a:r>
              <a:rPr lang="pt-BR" sz="2400" dirty="0" err="1"/>
              <a:t>Papillary</a:t>
            </a:r>
            <a:r>
              <a:rPr lang="pt-BR" sz="2400" dirty="0"/>
              <a:t> tumor </a:t>
            </a:r>
            <a:r>
              <a:rPr lang="pt-BR" sz="2400" dirty="0" err="1"/>
              <a:t>of</a:t>
            </a:r>
            <a:r>
              <a:rPr lang="pt-BR" sz="2400" dirty="0"/>
              <a:t> </a:t>
            </a:r>
            <a:r>
              <a:rPr lang="pt-BR" sz="2400" dirty="0" err="1"/>
              <a:t>the</a:t>
            </a:r>
            <a:r>
              <a:rPr lang="pt-BR" sz="2400" dirty="0"/>
              <a:t> pineal </a:t>
            </a:r>
            <a:r>
              <a:rPr lang="pt-BR" sz="2400" dirty="0" err="1"/>
              <a:t>region</a:t>
            </a:r>
            <a:r>
              <a:rPr lang="pt-BR" sz="2400" dirty="0"/>
              <a:t> </a:t>
            </a:r>
            <a:r>
              <a:rPr lang="pt-BR" sz="2400" dirty="0" err="1"/>
              <a:t>added</a:t>
            </a:r>
            <a:r>
              <a:rPr lang="pt-BR" sz="2400" dirty="0"/>
              <a:t>, </a:t>
            </a:r>
            <a:r>
              <a:rPr lang="pt-BR" sz="2400" dirty="0" err="1"/>
              <a:t>extraventricular</a:t>
            </a:r>
            <a:r>
              <a:rPr lang="pt-BR" sz="2400" dirty="0"/>
              <a:t> </a:t>
            </a:r>
            <a:r>
              <a:rPr lang="pt-BR" sz="2400" dirty="0" err="1"/>
              <a:t>neurocytoma</a:t>
            </a:r>
            <a:r>
              <a:rPr lang="pt-BR" sz="2400" dirty="0"/>
              <a:t>, </a:t>
            </a:r>
            <a:r>
              <a:rPr lang="pt-BR" sz="2400" dirty="0" err="1"/>
              <a:t>rosette-forming</a:t>
            </a:r>
            <a:r>
              <a:rPr lang="pt-BR" sz="2400" dirty="0"/>
              <a:t> </a:t>
            </a:r>
            <a:r>
              <a:rPr lang="pt-BR" sz="2400" dirty="0" err="1"/>
              <a:t>glioneuronal</a:t>
            </a:r>
            <a:r>
              <a:rPr lang="pt-BR" sz="2400" dirty="0"/>
              <a:t> tumor</a:t>
            </a:r>
          </a:p>
        </p:txBody>
      </p:sp>
      <p:pic>
        <p:nvPicPr>
          <p:cNvPr id="4" name="Picture 4" descr="Development of the WHO classification of tumors of the central nervous  system: a historical perspective. - Abstract - Europe PMC">
            <a:extLst>
              <a:ext uri="{FF2B5EF4-FFF2-40B4-BE49-F238E27FC236}">
                <a16:creationId xmlns:a16="http://schemas.microsoft.com/office/drawing/2014/main" id="{CB9EDD86-3D44-3EE9-F0EB-A3F6A1B94B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1639"/>
          <a:stretch/>
        </p:blipFill>
        <p:spPr bwMode="auto">
          <a:xfrm>
            <a:off x="711663" y="2057029"/>
            <a:ext cx="1368835" cy="20580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istological Typing of Tumours of the Central Nervous System | SpringerLink">
            <a:extLst>
              <a:ext uri="{FF2B5EF4-FFF2-40B4-BE49-F238E27FC236}">
                <a16:creationId xmlns:a16="http://schemas.microsoft.com/office/drawing/2014/main" id="{1F08266F-5CF9-305B-D0EE-EE31CB555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45" y="2057028"/>
            <a:ext cx="1444752" cy="20580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ARC Publications Website - Pathology and Genetics of Tumours of the Nervous  System">
            <a:extLst>
              <a:ext uri="{FF2B5EF4-FFF2-40B4-BE49-F238E27FC236}">
                <a16:creationId xmlns:a16="http://schemas.microsoft.com/office/drawing/2014/main" id="{BC53716C-2EDB-4BC7-FEFD-438252EBB3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144" y="2057028"/>
            <a:ext cx="1604170" cy="20580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IARC Publications Website - WHO Classification of Tumours of the Central  Nervous System">
            <a:extLst>
              <a:ext uri="{FF2B5EF4-FFF2-40B4-BE49-F238E27FC236}">
                <a16:creationId xmlns:a16="http://schemas.microsoft.com/office/drawing/2014/main" id="{9FB19E49-A6D3-B70A-8467-46B102BC63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1261" y="2057027"/>
            <a:ext cx="1494088" cy="205803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7">
            <a:extLst>
              <a:ext uri="{FF2B5EF4-FFF2-40B4-BE49-F238E27FC236}">
                <a16:creationId xmlns:a16="http://schemas.microsoft.com/office/drawing/2014/main" id="{561A40B1-4D17-128C-2827-8833783C5626}"/>
              </a:ext>
            </a:extLst>
          </p:cNvPr>
          <p:cNvPicPr>
            <a:picLocks noChangeAspect="1"/>
          </p:cNvPicPr>
          <p:nvPr/>
        </p:nvPicPr>
        <p:blipFill>
          <a:blip r:embed="rId6"/>
          <a:stretch>
            <a:fillRect/>
          </a:stretch>
        </p:blipFill>
        <p:spPr>
          <a:xfrm>
            <a:off x="10452653" y="2444693"/>
            <a:ext cx="6464300" cy="1282700"/>
          </a:xfrm>
          <a:prstGeom prst="rect">
            <a:avLst/>
          </a:prstGeom>
        </p:spPr>
      </p:pic>
      <p:pic>
        <p:nvPicPr>
          <p:cNvPr id="9" name="Imagem 8">
            <a:extLst>
              <a:ext uri="{FF2B5EF4-FFF2-40B4-BE49-F238E27FC236}">
                <a16:creationId xmlns:a16="http://schemas.microsoft.com/office/drawing/2014/main" id="{798C8AB1-5E81-F284-C68C-0AED0FF15174}"/>
              </a:ext>
            </a:extLst>
          </p:cNvPr>
          <p:cNvPicPr>
            <a:picLocks noChangeAspect="1"/>
          </p:cNvPicPr>
          <p:nvPr/>
        </p:nvPicPr>
        <p:blipFill>
          <a:blip r:embed="rId7"/>
          <a:stretch>
            <a:fillRect/>
          </a:stretch>
        </p:blipFill>
        <p:spPr>
          <a:xfrm>
            <a:off x="15240553" y="3549593"/>
            <a:ext cx="1676400" cy="177800"/>
          </a:xfrm>
          <a:prstGeom prst="rect">
            <a:avLst/>
          </a:prstGeom>
        </p:spPr>
      </p:pic>
    </p:spTree>
    <p:extLst>
      <p:ext uri="{BB962C8B-B14F-4D97-AF65-F5344CB8AC3E}">
        <p14:creationId xmlns:p14="http://schemas.microsoft.com/office/powerpoint/2010/main" val="1417995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50;p38">
            <a:extLst>
              <a:ext uri="{FF2B5EF4-FFF2-40B4-BE49-F238E27FC236}">
                <a16:creationId xmlns:a16="http://schemas.microsoft.com/office/drawing/2014/main" id="{A4E63105-DF4E-8275-39BC-836CDF75403D}"/>
              </a:ext>
            </a:extLst>
          </p:cNvPr>
          <p:cNvGrpSpPr/>
          <p:nvPr/>
        </p:nvGrpSpPr>
        <p:grpSpPr>
          <a:xfrm>
            <a:off x="0" y="209863"/>
            <a:ext cx="13790951" cy="9518754"/>
            <a:chOff x="613175" y="0"/>
            <a:chExt cx="7657558" cy="5143570"/>
          </a:xfrm>
        </p:grpSpPr>
        <p:sp>
          <p:nvSpPr>
            <p:cNvPr id="5" name="Google Shape;1451;p38">
              <a:extLst>
                <a:ext uri="{FF2B5EF4-FFF2-40B4-BE49-F238E27FC236}">
                  <a16:creationId xmlns:a16="http://schemas.microsoft.com/office/drawing/2014/main" id="{D4569D04-77E6-6541-ED0B-48CBF97E6646}"/>
                </a:ext>
              </a:extLst>
            </p:cNvPr>
            <p:cNvSpPr/>
            <p:nvPr/>
          </p:nvSpPr>
          <p:spPr>
            <a:xfrm>
              <a:off x="613175" y="0"/>
              <a:ext cx="7657558" cy="5143570"/>
            </a:xfrm>
            <a:custGeom>
              <a:avLst/>
              <a:gdLst/>
              <a:ahLst/>
              <a:cxnLst/>
              <a:rect l="l" t="t" r="r" b="b"/>
              <a:pathLst>
                <a:path w="239280" h="160724" extrusionOk="0">
                  <a:moveTo>
                    <a:pt x="0" y="160723"/>
                  </a:moveTo>
                  <a:lnTo>
                    <a:pt x="178630" y="102192"/>
                  </a:lnTo>
                  <a:cubicBezTo>
                    <a:pt x="180404" y="101656"/>
                    <a:pt x="180618" y="99596"/>
                    <a:pt x="178951" y="98811"/>
                  </a:cubicBezTo>
                  <a:lnTo>
                    <a:pt x="119694" y="71843"/>
                  </a:lnTo>
                  <a:lnTo>
                    <a:pt x="113717" y="69105"/>
                  </a:lnTo>
                  <a:cubicBezTo>
                    <a:pt x="110585" y="67688"/>
                    <a:pt x="111121" y="63842"/>
                    <a:pt x="114574" y="63032"/>
                  </a:cubicBezTo>
                  <a:lnTo>
                    <a:pt x="120801" y="61568"/>
                  </a:lnTo>
                  <a:lnTo>
                    <a:pt x="216051" y="39232"/>
                  </a:lnTo>
                  <a:cubicBezTo>
                    <a:pt x="217253" y="38946"/>
                    <a:pt x="217361" y="37529"/>
                    <a:pt x="216158" y="37136"/>
                  </a:cubicBezTo>
                  <a:lnTo>
                    <a:pt x="160877" y="19027"/>
                  </a:lnTo>
                  <a:lnTo>
                    <a:pt x="160806" y="18991"/>
                  </a:lnTo>
                  <a:cubicBezTo>
                    <a:pt x="159425" y="18527"/>
                    <a:pt x="159460" y="16860"/>
                    <a:pt x="160913" y="16467"/>
                  </a:cubicBezTo>
                  <a:lnTo>
                    <a:pt x="160913" y="16467"/>
                  </a:lnTo>
                  <a:lnTo>
                    <a:pt x="221278" y="1"/>
                  </a:lnTo>
                  <a:lnTo>
                    <a:pt x="168855" y="16932"/>
                  </a:lnTo>
                  <a:cubicBezTo>
                    <a:pt x="168069" y="17182"/>
                    <a:pt x="168069" y="18110"/>
                    <a:pt x="168890" y="18313"/>
                  </a:cubicBezTo>
                  <a:lnTo>
                    <a:pt x="233791" y="35708"/>
                  </a:lnTo>
                  <a:lnTo>
                    <a:pt x="236399" y="36422"/>
                  </a:lnTo>
                  <a:cubicBezTo>
                    <a:pt x="239244" y="37172"/>
                    <a:pt x="239280" y="40518"/>
                    <a:pt x="236434" y="41327"/>
                  </a:cubicBezTo>
                  <a:lnTo>
                    <a:pt x="233625" y="42078"/>
                  </a:lnTo>
                  <a:lnTo>
                    <a:pt x="144875" y="66652"/>
                  </a:lnTo>
                  <a:cubicBezTo>
                    <a:pt x="143351" y="67081"/>
                    <a:pt x="143244" y="68795"/>
                    <a:pt x="144661" y="69355"/>
                  </a:cubicBezTo>
                  <a:lnTo>
                    <a:pt x="210360" y="95322"/>
                  </a:lnTo>
                  <a:lnTo>
                    <a:pt x="220313" y="99239"/>
                  </a:lnTo>
                  <a:cubicBezTo>
                    <a:pt x="223802" y="100620"/>
                    <a:pt x="223623" y="104788"/>
                    <a:pt x="220063" y="105990"/>
                  </a:cubicBezTo>
                  <a:lnTo>
                    <a:pt x="209431" y="109550"/>
                  </a:lnTo>
                  <a:lnTo>
                    <a:pt x="53197" y="16072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452;p38">
              <a:extLst>
                <a:ext uri="{FF2B5EF4-FFF2-40B4-BE49-F238E27FC236}">
                  <a16:creationId xmlns:a16="http://schemas.microsoft.com/office/drawing/2014/main" id="{CA76A90F-1220-7237-40EE-97D7DC51C0CD}"/>
                </a:ext>
              </a:extLst>
            </p:cNvPr>
            <p:cNvSpPr/>
            <p:nvPr/>
          </p:nvSpPr>
          <p:spPr>
            <a:xfrm>
              <a:off x="2445901" y="4711376"/>
              <a:ext cx="143659" cy="69381"/>
            </a:xfrm>
            <a:custGeom>
              <a:avLst/>
              <a:gdLst/>
              <a:ahLst/>
              <a:cxnLst/>
              <a:rect l="l" t="t" r="r" b="b"/>
              <a:pathLst>
                <a:path w="4489" h="2168" extrusionOk="0">
                  <a:moveTo>
                    <a:pt x="4203" y="0"/>
                  </a:moveTo>
                  <a:lnTo>
                    <a:pt x="0" y="1346"/>
                  </a:lnTo>
                  <a:lnTo>
                    <a:pt x="286" y="2167"/>
                  </a:lnTo>
                  <a:lnTo>
                    <a:pt x="4489" y="810"/>
                  </a:lnTo>
                  <a:lnTo>
                    <a:pt x="420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453;p38">
              <a:extLst>
                <a:ext uri="{FF2B5EF4-FFF2-40B4-BE49-F238E27FC236}">
                  <a16:creationId xmlns:a16="http://schemas.microsoft.com/office/drawing/2014/main" id="{73A7F846-D2B6-0E66-83D0-690CAD7F047C}"/>
                </a:ext>
              </a:extLst>
            </p:cNvPr>
            <p:cNvSpPr/>
            <p:nvPr/>
          </p:nvSpPr>
          <p:spPr>
            <a:xfrm>
              <a:off x="2715647" y="4626027"/>
              <a:ext cx="142539" cy="69381"/>
            </a:xfrm>
            <a:custGeom>
              <a:avLst/>
              <a:gdLst/>
              <a:ahLst/>
              <a:cxnLst/>
              <a:rect l="l" t="t" r="r" b="b"/>
              <a:pathLst>
                <a:path w="4454" h="2168" extrusionOk="0">
                  <a:moveTo>
                    <a:pt x="4204" y="0"/>
                  </a:moveTo>
                  <a:lnTo>
                    <a:pt x="1" y="1346"/>
                  </a:lnTo>
                  <a:lnTo>
                    <a:pt x="251" y="2167"/>
                  </a:lnTo>
                  <a:lnTo>
                    <a:pt x="4454" y="810"/>
                  </a:lnTo>
                  <a:lnTo>
                    <a:pt x="42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54;p38">
              <a:extLst>
                <a:ext uri="{FF2B5EF4-FFF2-40B4-BE49-F238E27FC236}">
                  <a16:creationId xmlns:a16="http://schemas.microsoft.com/office/drawing/2014/main" id="{ED07968A-FFC6-A3F0-D27A-AF9CD90ADA21}"/>
                </a:ext>
              </a:extLst>
            </p:cNvPr>
            <p:cNvSpPr/>
            <p:nvPr/>
          </p:nvSpPr>
          <p:spPr>
            <a:xfrm>
              <a:off x="2984272" y="4540677"/>
              <a:ext cx="143691" cy="68229"/>
            </a:xfrm>
            <a:custGeom>
              <a:avLst/>
              <a:gdLst/>
              <a:ahLst/>
              <a:cxnLst/>
              <a:rect l="l" t="t" r="r" b="b"/>
              <a:pathLst>
                <a:path w="4490" h="2132" extrusionOk="0">
                  <a:moveTo>
                    <a:pt x="4204" y="0"/>
                  </a:moveTo>
                  <a:lnTo>
                    <a:pt x="1" y="1310"/>
                  </a:lnTo>
                  <a:lnTo>
                    <a:pt x="251" y="2132"/>
                  </a:lnTo>
                  <a:lnTo>
                    <a:pt x="4489" y="774"/>
                  </a:lnTo>
                  <a:lnTo>
                    <a:pt x="42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55;p38">
              <a:extLst>
                <a:ext uri="{FF2B5EF4-FFF2-40B4-BE49-F238E27FC236}">
                  <a16:creationId xmlns:a16="http://schemas.microsoft.com/office/drawing/2014/main" id="{C96DA666-88AA-D0CF-5102-BB1BB8A48FB7}"/>
                </a:ext>
              </a:extLst>
            </p:cNvPr>
            <p:cNvSpPr/>
            <p:nvPr/>
          </p:nvSpPr>
          <p:spPr>
            <a:xfrm>
              <a:off x="3254049" y="4454944"/>
              <a:ext cx="142539" cy="68613"/>
            </a:xfrm>
            <a:custGeom>
              <a:avLst/>
              <a:gdLst/>
              <a:ahLst/>
              <a:cxnLst/>
              <a:rect l="l" t="t" r="r" b="b"/>
              <a:pathLst>
                <a:path w="4454" h="2144" extrusionOk="0">
                  <a:moveTo>
                    <a:pt x="4203" y="0"/>
                  </a:moveTo>
                  <a:lnTo>
                    <a:pt x="0" y="1322"/>
                  </a:lnTo>
                  <a:lnTo>
                    <a:pt x="250" y="2144"/>
                  </a:lnTo>
                  <a:lnTo>
                    <a:pt x="4453" y="786"/>
                  </a:lnTo>
                  <a:lnTo>
                    <a:pt x="420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56;p38">
              <a:extLst>
                <a:ext uri="{FF2B5EF4-FFF2-40B4-BE49-F238E27FC236}">
                  <a16:creationId xmlns:a16="http://schemas.microsoft.com/office/drawing/2014/main" id="{B7022EA0-C64E-07D3-F67E-2609AA8C3BBD}"/>
                </a:ext>
              </a:extLst>
            </p:cNvPr>
            <p:cNvSpPr/>
            <p:nvPr/>
          </p:nvSpPr>
          <p:spPr>
            <a:xfrm>
              <a:off x="1393865" y="5045926"/>
              <a:ext cx="143691" cy="69349"/>
            </a:xfrm>
            <a:custGeom>
              <a:avLst/>
              <a:gdLst/>
              <a:ahLst/>
              <a:cxnLst/>
              <a:rect l="l" t="t" r="r" b="b"/>
              <a:pathLst>
                <a:path w="4490" h="2167" extrusionOk="0">
                  <a:moveTo>
                    <a:pt x="4204" y="0"/>
                  </a:moveTo>
                  <a:lnTo>
                    <a:pt x="1" y="1345"/>
                  </a:lnTo>
                  <a:lnTo>
                    <a:pt x="287" y="2167"/>
                  </a:lnTo>
                  <a:lnTo>
                    <a:pt x="4490" y="810"/>
                  </a:lnTo>
                  <a:lnTo>
                    <a:pt x="42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57;p38">
              <a:extLst>
                <a:ext uri="{FF2B5EF4-FFF2-40B4-BE49-F238E27FC236}">
                  <a16:creationId xmlns:a16="http://schemas.microsoft.com/office/drawing/2014/main" id="{A3153F7C-D200-BC07-474A-8F7879EE6439}"/>
                </a:ext>
              </a:extLst>
            </p:cNvPr>
            <p:cNvSpPr/>
            <p:nvPr/>
          </p:nvSpPr>
          <p:spPr>
            <a:xfrm>
              <a:off x="1664027" y="4960576"/>
              <a:ext cx="142155" cy="69349"/>
            </a:xfrm>
            <a:custGeom>
              <a:avLst/>
              <a:gdLst/>
              <a:ahLst/>
              <a:cxnLst/>
              <a:rect l="l" t="t" r="r" b="b"/>
              <a:pathLst>
                <a:path w="4442" h="2167" extrusionOk="0">
                  <a:moveTo>
                    <a:pt x="4192" y="0"/>
                  </a:moveTo>
                  <a:lnTo>
                    <a:pt x="1" y="1345"/>
                  </a:lnTo>
                  <a:lnTo>
                    <a:pt x="239" y="2167"/>
                  </a:lnTo>
                  <a:lnTo>
                    <a:pt x="4442" y="810"/>
                  </a:lnTo>
                  <a:lnTo>
                    <a:pt x="41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58;p38">
              <a:extLst>
                <a:ext uri="{FF2B5EF4-FFF2-40B4-BE49-F238E27FC236}">
                  <a16:creationId xmlns:a16="http://schemas.microsoft.com/office/drawing/2014/main" id="{DB10690E-C62A-98B9-FAAF-9EF1D3408BD6}"/>
                </a:ext>
              </a:extLst>
            </p:cNvPr>
            <p:cNvSpPr/>
            <p:nvPr/>
          </p:nvSpPr>
          <p:spPr>
            <a:xfrm>
              <a:off x="1932652" y="4875227"/>
              <a:ext cx="143307" cy="68229"/>
            </a:xfrm>
            <a:custGeom>
              <a:avLst/>
              <a:gdLst/>
              <a:ahLst/>
              <a:cxnLst/>
              <a:rect l="l" t="t" r="r" b="b"/>
              <a:pathLst>
                <a:path w="4478" h="2132" extrusionOk="0">
                  <a:moveTo>
                    <a:pt x="4191" y="0"/>
                  </a:moveTo>
                  <a:lnTo>
                    <a:pt x="0" y="1310"/>
                  </a:lnTo>
                  <a:lnTo>
                    <a:pt x="239" y="2131"/>
                  </a:lnTo>
                  <a:lnTo>
                    <a:pt x="4477" y="774"/>
                  </a:lnTo>
                  <a:lnTo>
                    <a:pt x="41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59;p38">
              <a:extLst>
                <a:ext uri="{FF2B5EF4-FFF2-40B4-BE49-F238E27FC236}">
                  <a16:creationId xmlns:a16="http://schemas.microsoft.com/office/drawing/2014/main" id="{83308D6C-BF97-FB6B-A30A-39015F6ACF8B}"/>
                </a:ext>
              </a:extLst>
            </p:cNvPr>
            <p:cNvSpPr/>
            <p:nvPr/>
          </p:nvSpPr>
          <p:spPr>
            <a:xfrm>
              <a:off x="2202430" y="4789877"/>
              <a:ext cx="142123" cy="68229"/>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60;p38">
              <a:extLst>
                <a:ext uri="{FF2B5EF4-FFF2-40B4-BE49-F238E27FC236}">
                  <a16:creationId xmlns:a16="http://schemas.microsoft.com/office/drawing/2014/main" id="{BD396802-55CB-8C2D-7229-80471D6BB2EE}"/>
                </a:ext>
              </a:extLst>
            </p:cNvPr>
            <p:cNvSpPr/>
            <p:nvPr/>
          </p:nvSpPr>
          <p:spPr>
            <a:xfrm>
              <a:off x="3522675" y="4369594"/>
              <a:ext cx="142507" cy="67461"/>
            </a:xfrm>
            <a:custGeom>
              <a:avLst/>
              <a:gdLst/>
              <a:ahLst/>
              <a:cxnLst/>
              <a:rect l="l" t="t" r="r" b="b"/>
              <a:pathLst>
                <a:path w="4453" h="2108" extrusionOk="0">
                  <a:moveTo>
                    <a:pt x="4203" y="0"/>
                  </a:moveTo>
                  <a:lnTo>
                    <a:pt x="0" y="1322"/>
                  </a:lnTo>
                  <a:lnTo>
                    <a:pt x="250" y="2108"/>
                  </a:lnTo>
                  <a:lnTo>
                    <a:pt x="4453" y="751"/>
                  </a:lnTo>
                  <a:lnTo>
                    <a:pt x="420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61;p38">
              <a:extLst>
                <a:ext uri="{FF2B5EF4-FFF2-40B4-BE49-F238E27FC236}">
                  <a16:creationId xmlns:a16="http://schemas.microsoft.com/office/drawing/2014/main" id="{9AB31531-B088-A489-8370-051E7C80C36C}"/>
                </a:ext>
              </a:extLst>
            </p:cNvPr>
            <p:cNvSpPr/>
            <p:nvPr/>
          </p:nvSpPr>
          <p:spPr>
            <a:xfrm>
              <a:off x="3792420" y="4283092"/>
              <a:ext cx="142539" cy="67493"/>
            </a:xfrm>
            <a:custGeom>
              <a:avLst/>
              <a:gdLst/>
              <a:ahLst/>
              <a:cxnLst/>
              <a:rect l="l" t="t" r="r" b="b"/>
              <a:pathLst>
                <a:path w="4454" h="2109" extrusionOk="0">
                  <a:moveTo>
                    <a:pt x="4204" y="1"/>
                  </a:moveTo>
                  <a:lnTo>
                    <a:pt x="1" y="1358"/>
                  </a:lnTo>
                  <a:lnTo>
                    <a:pt x="251" y="2108"/>
                  </a:lnTo>
                  <a:lnTo>
                    <a:pt x="4454" y="787"/>
                  </a:lnTo>
                  <a:lnTo>
                    <a:pt x="4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62;p38">
              <a:extLst>
                <a:ext uri="{FF2B5EF4-FFF2-40B4-BE49-F238E27FC236}">
                  <a16:creationId xmlns:a16="http://schemas.microsoft.com/office/drawing/2014/main" id="{24B10BFB-E825-6B14-AFD4-596F4730C3E7}"/>
                </a:ext>
              </a:extLst>
            </p:cNvPr>
            <p:cNvSpPr/>
            <p:nvPr/>
          </p:nvSpPr>
          <p:spPr>
            <a:xfrm>
              <a:off x="4061046" y="4197743"/>
              <a:ext cx="142539" cy="67493"/>
            </a:xfrm>
            <a:custGeom>
              <a:avLst/>
              <a:gdLst/>
              <a:ahLst/>
              <a:cxnLst/>
              <a:rect l="l" t="t" r="r" b="b"/>
              <a:pathLst>
                <a:path w="4454" h="2109" extrusionOk="0">
                  <a:moveTo>
                    <a:pt x="4204" y="1"/>
                  </a:moveTo>
                  <a:lnTo>
                    <a:pt x="1" y="1358"/>
                  </a:lnTo>
                  <a:lnTo>
                    <a:pt x="251" y="2108"/>
                  </a:lnTo>
                  <a:lnTo>
                    <a:pt x="4454" y="751"/>
                  </a:lnTo>
                  <a:lnTo>
                    <a:pt x="4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63;p38">
              <a:extLst>
                <a:ext uri="{FF2B5EF4-FFF2-40B4-BE49-F238E27FC236}">
                  <a16:creationId xmlns:a16="http://schemas.microsoft.com/office/drawing/2014/main" id="{4976DA56-CB3E-7A4E-94F8-19FAB6EDE0BD}"/>
                </a:ext>
              </a:extLst>
            </p:cNvPr>
            <p:cNvSpPr/>
            <p:nvPr/>
          </p:nvSpPr>
          <p:spPr>
            <a:xfrm>
              <a:off x="4330823" y="4112393"/>
              <a:ext cx="142539" cy="66341"/>
            </a:xfrm>
            <a:custGeom>
              <a:avLst/>
              <a:gdLst/>
              <a:ahLst/>
              <a:cxnLst/>
              <a:rect l="l" t="t" r="r" b="b"/>
              <a:pathLst>
                <a:path w="4454" h="2073" extrusionOk="0">
                  <a:moveTo>
                    <a:pt x="4203" y="1"/>
                  </a:moveTo>
                  <a:lnTo>
                    <a:pt x="0" y="1358"/>
                  </a:lnTo>
                  <a:lnTo>
                    <a:pt x="215" y="2072"/>
                  </a:lnTo>
                  <a:lnTo>
                    <a:pt x="4453" y="715"/>
                  </a:lnTo>
                  <a:lnTo>
                    <a:pt x="420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64;p38">
              <a:extLst>
                <a:ext uri="{FF2B5EF4-FFF2-40B4-BE49-F238E27FC236}">
                  <a16:creationId xmlns:a16="http://schemas.microsoft.com/office/drawing/2014/main" id="{148A03AE-D4EE-FE95-C43A-5CEFBFA5E922}"/>
                </a:ext>
              </a:extLst>
            </p:cNvPr>
            <p:cNvSpPr/>
            <p:nvPr/>
          </p:nvSpPr>
          <p:spPr>
            <a:xfrm>
              <a:off x="4599448" y="4027044"/>
              <a:ext cx="142539" cy="66341"/>
            </a:xfrm>
            <a:custGeom>
              <a:avLst/>
              <a:gdLst/>
              <a:ahLst/>
              <a:cxnLst/>
              <a:rect l="l" t="t" r="r" b="b"/>
              <a:pathLst>
                <a:path w="4454" h="2073" extrusionOk="0">
                  <a:moveTo>
                    <a:pt x="4239" y="1"/>
                  </a:moveTo>
                  <a:lnTo>
                    <a:pt x="0" y="1358"/>
                  </a:lnTo>
                  <a:lnTo>
                    <a:pt x="250" y="2072"/>
                  </a:lnTo>
                  <a:lnTo>
                    <a:pt x="4453" y="715"/>
                  </a:lnTo>
                  <a:lnTo>
                    <a:pt x="423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65;p38">
              <a:extLst>
                <a:ext uri="{FF2B5EF4-FFF2-40B4-BE49-F238E27FC236}">
                  <a16:creationId xmlns:a16="http://schemas.microsoft.com/office/drawing/2014/main" id="{3B9BD7C3-F066-B420-F2A1-105B0CAC20B2}"/>
                </a:ext>
              </a:extLst>
            </p:cNvPr>
            <p:cNvSpPr/>
            <p:nvPr/>
          </p:nvSpPr>
          <p:spPr>
            <a:xfrm>
              <a:off x="4869194" y="3941694"/>
              <a:ext cx="141387" cy="64805"/>
            </a:xfrm>
            <a:custGeom>
              <a:avLst/>
              <a:gdLst/>
              <a:ahLst/>
              <a:cxnLst/>
              <a:rect l="l" t="t" r="r" b="b"/>
              <a:pathLst>
                <a:path w="4418" h="2025" extrusionOk="0">
                  <a:moveTo>
                    <a:pt x="4204" y="1"/>
                  </a:moveTo>
                  <a:lnTo>
                    <a:pt x="1" y="1322"/>
                  </a:lnTo>
                  <a:lnTo>
                    <a:pt x="215" y="2025"/>
                  </a:lnTo>
                  <a:lnTo>
                    <a:pt x="4418" y="679"/>
                  </a:lnTo>
                  <a:lnTo>
                    <a:pt x="4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66;p38">
              <a:extLst>
                <a:ext uri="{FF2B5EF4-FFF2-40B4-BE49-F238E27FC236}">
                  <a16:creationId xmlns:a16="http://schemas.microsoft.com/office/drawing/2014/main" id="{40A3E245-F28A-D840-40AD-9778BE092FEF}"/>
                </a:ext>
              </a:extLst>
            </p:cNvPr>
            <p:cNvSpPr/>
            <p:nvPr/>
          </p:nvSpPr>
          <p:spPr>
            <a:xfrm>
              <a:off x="5137819" y="3856345"/>
              <a:ext cx="142539" cy="64805"/>
            </a:xfrm>
            <a:custGeom>
              <a:avLst/>
              <a:gdLst/>
              <a:ahLst/>
              <a:cxnLst/>
              <a:rect l="l" t="t" r="r" b="b"/>
              <a:pathLst>
                <a:path w="4454" h="2025" extrusionOk="0">
                  <a:moveTo>
                    <a:pt x="4239" y="1"/>
                  </a:moveTo>
                  <a:lnTo>
                    <a:pt x="1" y="1322"/>
                  </a:lnTo>
                  <a:lnTo>
                    <a:pt x="215" y="2025"/>
                  </a:lnTo>
                  <a:lnTo>
                    <a:pt x="4454" y="679"/>
                  </a:lnTo>
                  <a:lnTo>
                    <a:pt x="423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67;p38">
              <a:extLst>
                <a:ext uri="{FF2B5EF4-FFF2-40B4-BE49-F238E27FC236}">
                  <a16:creationId xmlns:a16="http://schemas.microsoft.com/office/drawing/2014/main" id="{5BB78DE9-424C-C921-349D-CF071C0E5971}"/>
                </a:ext>
              </a:extLst>
            </p:cNvPr>
            <p:cNvSpPr/>
            <p:nvPr/>
          </p:nvSpPr>
          <p:spPr>
            <a:xfrm>
              <a:off x="5407596" y="3770995"/>
              <a:ext cx="141387" cy="63685"/>
            </a:xfrm>
            <a:custGeom>
              <a:avLst/>
              <a:gdLst/>
              <a:ahLst/>
              <a:cxnLst/>
              <a:rect l="l" t="t" r="r" b="b"/>
              <a:pathLst>
                <a:path w="4418" h="1990" extrusionOk="0">
                  <a:moveTo>
                    <a:pt x="4203" y="1"/>
                  </a:moveTo>
                  <a:lnTo>
                    <a:pt x="0" y="1322"/>
                  </a:lnTo>
                  <a:lnTo>
                    <a:pt x="215" y="1989"/>
                  </a:lnTo>
                  <a:lnTo>
                    <a:pt x="4418" y="644"/>
                  </a:lnTo>
                  <a:lnTo>
                    <a:pt x="420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68;p38">
              <a:extLst>
                <a:ext uri="{FF2B5EF4-FFF2-40B4-BE49-F238E27FC236}">
                  <a16:creationId xmlns:a16="http://schemas.microsoft.com/office/drawing/2014/main" id="{24466455-6418-B542-BFA1-155278EF2FDE}"/>
                </a:ext>
              </a:extLst>
            </p:cNvPr>
            <p:cNvSpPr/>
            <p:nvPr/>
          </p:nvSpPr>
          <p:spPr>
            <a:xfrm>
              <a:off x="5676222" y="3684526"/>
              <a:ext cx="141387" cy="63653"/>
            </a:xfrm>
            <a:custGeom>
              <a:avLst/>
              <a:gdLst/>
              <a:ahLst/>
              <a:cxnLst/>
              <a:rect l="l" t="t" r="r" b="b"/>
              <a:pathLst>
                <a:path w="4418" h="1989" extrusionOk="0">
                  <a:moveTo>
                    <a:pt x="4239" y="0"/>
                  </a:moveTo>
                  <a:lnTo>
                    <a:pt x="0" y="1357"/>
                  </a:lnTo>
                  <a:lnTo>
                    <a:pt x="215" y="1988"/>
                  </a:lnTo>
                  <a:lnTo>
                    <a:pt x="4418" y="679"/>
                  </a:lnTo>
                  <a:lnTo>
                    <a:pt x="42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69;p38">
              <a:extLst>
                <a:ext uri="{FF2B5EF4-FFF2-40B4-BE49-F238E27FC236}">
                  <a16:creationId xmlns:a16="http://schemas.microsoft.com/office/drawing/2014/main" id="{4996F4A0-34EE-68E4-BB28-279D81C15B2D}"/>
                </a:ext>
              </a:extLst>
            </p:cNvPr>
            <p:cNvSpPr/>
            <p:nvPr/>
          </p:nvSpPr>
          <p:spPr>
            <a:xfrm>
              <a:off x="5945967" y="3599176"/>
              <a:ext cx="141419" cy="63653"/>
            </a:xfrm>
            <a:custGeom>
              <a:avLst/>
              <a:gdLst/>
              <a:ahLst/>
              <a:cxnLst/>
              <a:rect l="l" t="t" r="r" b="b"/>
              <a:pathLst>
                <a:path w="4419" h="1989" extrusionOk="0">
                  <a:moveTo>
                    <a:pt x="4204" y="0"/>
                  </a:moveTo>
                  <a:lnTo>
                    <a:pt x="1" y="1357"/>
                  </a:lnTo>
                  <a:lnTo>
                    <a:pt x="215" y="1988"/>
                  </a:lnTo>
                  <a:lnTo>
                    <a:pt x="4418" y="643"/>
                  </a:lnTo>
                  <a:lnTo>
                    <a:pt x="42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70;p38">
              <a:extLst>
                <a:ext uri="{FF2B5EF4-FFF2-40B4-BE49-F238E27FC236}">
                  <a16:creationId xmlns:a16="http://schemas.microsoft.com/office/drawing/2014/main" id="{BBE483D7-F2C5-61E9-BA14-F5E3BDB1D41E}"/>
                </a:ext>
              </a:extLst>
            </p:cNvPr>
            <p:cNvSpPr/>
            <p:nvPr/>
          </p:nvSpPr>
          <p:spPr>
            <a:xfrm>
              <a:off x="6214593" y="3513827"/>
              <a:ext cx="141387" cy="62501"/>
            </a:xfrm>
            <a:custGeom>
              <a:avLst/>
              <a:gdLst/>
              <a:ahLst/>
              <a:cxnLst/>
              <a:rect l="l" t="t" r="r" b="b"/>
              <a:pathLst>
                <a:path w="4418" h="1953" extrusionOk="0">
                  <a:moveTo>
                    <a:pt x="4239" y="0"/>
                  </a:moveTo>
                  <a:lnTo>
                    <a:pt x="1" y="1346"/>
                  </a:lnTo>
                  <a:lnTo>
                    <a:pt x="215" y="1953"/>
                  </a:lnTo>
                  <a:lnTo>
                    <a:pt x="4418" y="643"/>
                  </a:lnTo>
                  <a:lnTo>
                    <a:pt x="42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71;p38">
              <a:extLst>
                <a:ext uri="{FF2B5EF4-FFF2-40B4-BE49-F238E27FC236}">
                  <a16:creationId xmlns:a16="http://schemas.microsoft.com/office/drawing/2014/main" id="{88139BBB-6008-8054-4B37-E2B6CC0020C9}"/>
                </a:ext>
              </a:extLst>
            </p:cNvPr>
            <p:cNvSpPr/>
            <p:nvPr/>
          </p:nvSpPr>
          <p:spPr>
            <a:xfrm>
              <a:off x="6484370" y="3428477"/>
              <a:ext cx="141387" cy="62501"/>
            </a:xfrm>
            <a:custGeom>
              <a:avLst/>
              <a:gdLst/>
              <a:ahLst/>
              <a:cxnLst/>
              <a:rect l="l" t="t" r="r" b="b"/>
              <a:pathLst>
                <a:path w="4418" h="1953" extrusionOk="0">
                  <a:moveTo>
                    <a:pt x="4203" y="0"/>
                  </a:moveTo>
                  <a:lnTo>
                    <a:pt x="0" y="1310"/>
                  </a:lnTo>
                  <a:lnTo>
                    <a:pt x="179" y="1953"/>
                  </a:lnTo>
                  <a:lnTo>
                    <a:pt x="4418" y="607"/>
                  </a:lnTo>
                  <a:lnTo>
                    <a:pt x="420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72;p38">
              <a:extLst>
                <a:ext uri="{FF2B5EF4-FFF2-40B4-BE49-F238E27FC236}">
                  <a16:creationId xmlns:a16="http://schemas.microsoft.com/office/drawing/2014/main" id="{DFB08B81-7C88-5303-2F4F-403AB3BA7432}"/>
                </a:ext>
              </a:extLst>
            </p:cNvPr>
            <p:cNvSpPr/>
            <p:nvPr/>
          </p:nvSpPr>
          <p:spPr>
            <a:xfrm>
              <a:off x="6752995" y="3343128"/>
              <a:ext cx="141387" cy="61381"/>
            </a:xfrm>
            <a:custGeom>
              <a:avLst/>
              <a:gdLst/>
              <a:ahLst/>
              <a:cxnLst/>
              <a:rect l="l" t="t" r="r" b="b"/>
              <a:pathLst>
                <a:path w="4418" h="1918" extrusionOk="0">
                  <a:moveTo>
                    <a:pt x="4239" y="0"/>
                  </a:moveTo>
                  <a:lnTo>
                    <a:pt x="0" y="1310"/>
                  </a:lnTo>
                  <a:lnTo>
                    <a:pt x="215" y="1917"/>
                  </a:lnTo>
                  <a:lnTo>
                    <a:pt x="4418" y="572"/>
                  </a:lnTo>
                  <a:lnTo>
                    <a:pt x="42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73;p38">
              <a:extLst>
                <a:ext uri="{FF2B5EF4-FFF2-40B4-BE49-F238E27FC236}">
                  <a16:creationId xmlns:a16="http://schemas.microsoft.com/office/drawing/2014/main" id="{AAFC334B-4A36-C66B-7BF5-9DB87B09AF37}"/>
                </a:ext>
              </a:extLst>
            </p:cNvPr>
            <p:cNvSpPr/>
            <p:nvPr/>
          </p:nvSpPr>
          <p:spPr>
            <a:xfrm>
              <a:off x="7022773" y="3192622"/>
              <a:ext cx="57156" cy="126538"/>
            </a:xfrm>
            <a:custGeom>
              <a:avLst/>
              <a:gdLst/>
              <a:ahLst/>
              <a:cxnLst/>
              <a:rect l="l" t="t" r="r" b="b"/>
              <a:pathLst>
                <a:path w="1786" h="3954" extrusionOk="0">
                  <a:moveTo>
                    <a:pt x="536" y="0"/>
                  </a:moveTo>
                  <a:lnTo>
                    <a:pt x="286" y="572"/>
                  </a:lnTo>
                  <a:cubicBezTo>
                    <a:pt x="572" y="715"/>
                    <a:pt x="822" y="893"/>
                    <a:pt x="964" y="1179"/>
                  </a:cubicBezTo>
                  <a:cubicBezTo>
                    <a:pt x="1107" y="1429"/>
                    <a:pt x="1179" y="1750"/>
                    <a:pt x="1143" y="2072"/>
                  </a:cubicBezTo>
                  <a:cubicBezTo>
                    <a:pt x="1107" y="2358"/>
                    <a:pt x="1000" y="2679"/>
                    <a:pt x="786" y="2881"/>
                  </a:cubicBezTo>
                  <a:cubicBezTo>
                    <a:pt x="572" y="3096"/>
                    <a:pt x="357" y="3274"/>
                    <a:pt x="0" y="3346"/>
                  </a:cubicBezTo>
                  <a:lnTo>
                    <a:pt x="179" y="3953"/>
                  </a:lnTo>
                  <a:cubicBezTo>
                    <a:pt x="572" y="3846"/>
                    <a:pt x="1000" y="3596"/>
                    <a:pt x="1250" y="3274"/>
                  </a:cubicBezTo>
                  <a:cubicBezTo>
                    <a:pt x="1536" y="2953"/>
                    <a:pt x="1715" y="2536"/>
                    <a:pt x="1750" y="2108"/>
                  </a:cubicBezTo>
                  <a:cubicBezTo>
                    <a:pt x="1786" y="1679"/>
                    <a:pt x="1715" y="1250"/>
                    <a:pt x="1500" y="857"/>
                  </a:cubicBezTo>
                  <a:cubicBezTo>
                    <a:pt x="1286" y="500"/>
                    <a:pt x="929" y="179"/>
                    <a:pt x="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74;p38">
              <a:extLst>
                <a:ext uri="{FF2B5EF4-FFF2-40B4-BE49-F238E27FC236}">
                  <a16:creationId xmlns:a16="http://schemas.microsoft.com/office/drawing/2014/main" id="{60983733-A541-EDBD-6909-1F30E2691405}"/>
                </a:ext>
              </a:extLst>
            </p:cNvPr>
            <p:cNvSpPr/>
            <p:nvPr/>
          </p:nvSpPr>
          <p:spPr>
            <a:xfrm>
              <a:off x="6772421" y="3082503"/>
              <a:ext cx="137963" cy="72806"/>
            </a:xfrm>
            <a:custGeom>
              <a:avLst/>
              <a:gdLst/>
              <a:ahLst/>
              <a:cxnLst/>
              <a:rect l="l" t="t" r="r" b="b"/>
              <a:pathLst>
                <a:path w="4311" h="2275" extrusionOk="0">
                  <a:moveTo>
                    <a:pt x="215" y="0"/>
                  </a:moveTo>
                  <a:lnTo>
                    <a:pt x="1" y="572"/>
                  </a:lnTo>
                  <a:lnTo>
                    <a:pt x="4061" y="2274"/>
                  </a:lnTo>
                  <a:lnTo>
                    <a:pt x="4311" y="1739"/>
                  </a:lnTo>
                  <a:lnTo>
                    <a:pt x="21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75;p38">
              <a:extLst>
                <a:ext uri="{FF2B5EF4-FFF2-40B4-BE49-F238E27FC236}">
                  <a16:creationId xmlns:a16="http://schemas.microsoft.com/office/drawing/2014/main" id="{BEC3A250-C617-A023-0A91-78DB8E56B4C2}"/>
                </a:ext>
              </a:extLst>
            </p:cNvPr>
            <p:cNvSpPr/>
            <p:nvPr/>
          </p:nvSpPr>
          <p:spPr>
            <a:xfrm>
              <a:off x="6512948" y="2972000"/>
              <a:ext cx="136811" cy="72806"/>
            </a:xfrm>
            <a:custGeom>
              <a:avLst/>
              <a:gdLst/>
              <a:ahLst/>
              <a:cxnLst/>
              <a:rect l="l" t="t" r="r" b="b"/>
              <a:pathLst>
                <a:path w="4275" h="2275" extrusionOk="0">
                  <a:moveTo>
                    <a:pt x="215" y="0"/>
                  </a:moveTo>
                  <a:lnTo>
                    <a:pt x="0" y="536"/>
                  </a:lnTo>
                  <a:lnTo>
                    <a:pt x="4060" y="2275"/>
                  </a:lnTo>
                  <a:lnTo>
                    <a:pt x="4275" y="1739"/>
                  </a:lnTo>
                  <a:lnTo>
                    <a:pt x="21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76;p38">
              <a:extLst>
                <a:ext uri="{FF2B5EF4-FFF2-40B4-BE49-F238E27FC236}">
                  <a16:creationId xmlns:a16="http://schemas.microsoft.com/office/drawing/2014/main" id="{334F6A69-F621-C241-0DA3-CB32B0C4BC3D}"/>
                </a:ext>
              </a:extLst>
            </p:cNvPr>
            <p:cNvSpPr/>
            <p:nvPr/>
          </p:nvSpPr>
          <p:spPr>
            <a:xfrm>
              <a:off x="6252323" y="2861497"/>
              <a:ext cx="137579" cy="71686"/>
            </a:xfrm>
            <a:custGeom>
              <a:avLst/>
              <a:gdLst/>
              <a:ahLst/>
              <a:cxnLst/>
              <a:rect l="l" t="t" r="r" b="b"/>
              <a:pathLst>
                <a:path w="4299" h="2240" extrusionOk="0">
                  <a:moveTo>
                    <a:pt x="251" y="1"/>
                  </a:moveTo>
                  <a:lnTo>
                    <a:pt x="1" y="501"/>
                  </a:lnTo>
                  <a:lnTo>
                    <a:pt x="4096" y="2239"/>
                  </a:lnTo>
                  <a:lnTo>
                    <a:pt x="4299" y="1751"/>
                  </a:lnTo>
                  <a:lnTo>
                    <a:pt x="2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77;p38">
              <a:extLst>
                <a:ext uri="{FF2B5EF4-FFF2-40B4-BE49-F238E27FC236}">
                  <a16:creationId xmlns:a16="http://schemas.microsoft.com/office/drawing/2014/main" id="{6614C3A4-5AE9-9972-D965-A53CD1C542B4}"/>
                </a:ext>
              </a:extLst>
            </p:cNvPr>
            <p:cNvSpPr/>
            <p:nvPr/>
          </p:nvSpPr>
          <p:spPr>
            <a:xfrm>
              <a:off x="5992850" y="2750994"/>
              <a:ext cx="136427" cy="72070"/>
            </a:xfrm>
            <a:custGeom>
              <a:avLst/>
              <a:gdLst/>
              <a:ahLst/>
              <a:cxnLst/>
              <a:rect l="l" t="t" r="r" b="b"/>
              <a:pathLst>
                <a:path w="4263" h="2252" extrusionOk="0">
                  <a:moveTo>
                    <a:pt x="215" y="1"/>
                  </a:moveTo>
                  <a:lnTo>
                    <a:pt x="0" y="501"/>
                  </a:lnTo>
                  <a:lnTo>
                    <a:pt x="4049" y="2251"/>
                  </a:lnTo>
                  <a:lnTo>
                    <a:pt x="4263" y="1715"/>
                  </a:lnTo>
                  <a:lnTo>
                    <a:pt x="2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78;p38">
              <a:extLst>
                <a:ext uri="{FF2B5EF4-FFF2-40B4-BE49-F238E27FC236}">
                  <a16:creationId xmlns:a16="http://schemas.microsoft.com/office/drawing/2014/main" id="{1CB6E405-7A67-EC40-0B3A-2515F9E62507}"/>
                </a:ext>
              </a:extLst>
            </p:cNvPr>
            <p:cNvSpPr/>
            <p:nvPr/>
          </p:nvSpPr>
          <p:spPr>
            <a:xfrm>
              <a:off x="5733377" y="2640874"/>
              <a:ext cx="136427" cy="70534"/>
            </a:xfrm>
            <a:custGeom>
              <a:avLst/>
              <a:gdLst/>
              <a:ahLst/>
              <a:cxnLst/>
              <a:rect l="l" t="t" r="r" b="b"/>
              <a:pathLst>
                <a:path w="4263" h="2204" extrusionOk="0">
                  <a:moveTo>
                    <a:pt x="215" y="1"/>
                  </a:moveTo>
                  <a:lnTo>
                    <a:pt x="0" y="453"/>
                  </a:lnTo>
                  <a:lnTo>
                    <a:pt x="4048" y="2204"/>
                  </a:lnTo>
                  <a:lnTo>
                    <a:pt x="4263" y="1704"/>
                  </a:lnTo>
                  <a:lnTo>
                    <a:pt x="2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79;p38">
              <a:extLst>
                <a:ext uri="{FF2B5EF4-FFF2-40B4-BE49-F238E27FC236}">
                  <a16:creationId xmlns:a16="http://schemas.microsoft.com/office/drawing/2014/main" id="{425F35BA-4397-636B-0205-7FD701C4F1E4}"/>
                </a:ext>
              </a:extLst>
            </p:cNvPr>
            <p:cNvSpPr/>
            <p:nvPr/>
          </p:nvSpPr>
          <p:spPr>
            <a:xfrm>
              <a:off x="5473905" y="2530403"/>
              <a:ext cx="136427" cy="70502"/>
            </a:xfrm>
            <a:custGeom>
              <a:avLst/>
              <a:gdLst/>
              <a:ahLst/>
              <a:cxnLst/>
              <a:rect l="l" t="t" r="r" b="b"/>
              <a:pathLst>
                <a:path w="4263" h="2203" extrusionOk="0">
                  <a:moveTo>
                    <a:pt x="179" y="0"/>
                  </a:moveTo>
                  <a:lnTo>
                    <a:pt x="0" y="464"/>
                  </a:lnTo>
                  <a:lnTo>
                    <a:pt x="4048" y="2203"/>
                  </a:lnTo>
                  <a:lnTo>
                    <a:pt x="4263" y="1703"/>
                  </a:lnTo>
                  <a:lnTo>
                    <a:pt x="1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480;p38">
              <a:extLst>
                <a:ext uri="{FF2B5EF4-FFF2-40B4-BE49-F238E27FC236}">
                  <a16:creationId xmlns:a16="http://schemas.microsoft.com/office/drawing/2014/main" id="{3EB6FD8B-09C9-04ED-03BB-74908D8C81CA}"/>
                </a:ext>
              </a:extLst>
            </p:cNvPr>
            <p:cNvSpPr/>
            <p:nvPr/>
          </p:nvSpPr>
          <p:spPr>
            <a:xfrm>
              <a:off x="5214048" y="2418748"/>
              <a:ext cx="135659" cy="70534"/>
            </a:xfrm>
            <a:custGeom>
              <a:avLst/>
              <a:gdLst/>
              <a:ahLst/>
              <a:cxnLst/>
              <a:rect l="l" t="t" r="r" b="b"/>
              <a:pathLst>
                <a:path w="4239" h="2204" extrusionOk="0">
                  <a:moveTo>
                    <a:pt x="179" y="1"/>
                  </a:moveTo>
                  <a:lnTo>
                    <a:pt x="0" y="465"/>
                  </a:lnTo>
                  <a:lnTo>
                    <a:pt x="4060" y="2203"/>
                  </a:lnTo>
                  <a:lnTo>
                    <a:pt x="4239" y="1751"/>
                  </a:lnTo>
                  <a:lnTo>
                    <a:pt x="17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481;p38">
              <a:extLst>
                <a:ext uri="{FF2B5EF4-FFF2-40B4-BE49-F238E27FC236}">
                  <a16:creationId xmlns:a16="http://schemas.microsoft.com/office/drawing/2014/main" id="{50D3B55B-BD61-51DC-F482-3EE0D05087DA}"/>
                </a:ext>
              </a:extLst>
            </p:cNvPr>
            <p:cNvSpPr/>
            <p:nvPr/>
          </p:nvSpPr>
          <p:spPr>
            <a:xfrm>
              <a:off x="4953423" y="2308245"/>
              <a:ext cx="136811" cy="70918"/>
            </a:xfrm>
            <a:custGeom>
              <a:avLst/>
              <a:gdLst/>
              <a:ahLst/>
              <a:cxnLst/>
              <a:rect l="l" t="t" r="r" b="b"/>
              <a:pathLst>
                <a:path w="4275" h="2216" extrusionOk="0">
                  <a:moveTo>
                    <a:pt x="214" y="1"/>
                  </a:moveTo>
                  <a:lnTo>
                    <a:pt x="0" y="465"/>
                  </a:lnTo>
                  <a:lnTo>
                    <a:pt x="4060" y="2215"/>
                  </a:lnTo>
                  <a:lnTo>
                    <a:pt x="4275" y="1751"/>
                  </a:lnTo>
                  <a:lnTo>
                    <a:pt x="21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82;p38">
              <a:extLst>
                <a:ext uri="{FF2B5EF4-FFF2-40B4-BE49-F238E27FC236}">
                  <a16:creationId xmlns:a16="http://schemas.microsoft.com/office/drawing/2014/main" id="{D3AE12E7-1AA6-D93F-661C-1FF4B67B80EB}"/>
                </a:ext>
              </a:extLst>
            </p:cNvPr>
            <p:cNvSpPr/>
            <p:nvPr/>
          </p:nvSpPr>
          <p:spPr>
            <a:xfrm>
              <a:off x="4693950" y="2198126"/>
              <a:ext cx="136811" cy="69381"/>
            </a:xfrm>
            <a:custGeom>
              <a:avLst/>
              <a:gdLst/>
              <a:ahLst/>
              <a:cxnLst/>
              <a:rect l="l" t="t" r="r" b="b"/>
              <a:pathLst>
                <a:path w="4275" h="2168" extrusionOk="0">
                  <a:moveTo>
                    <a:pt x="214" y="1"/>
                  </a:moveTo>
                  <a:lnTo>
                    <a:pt x="0" y="418"/>
                  </a:lnTo>
                  <a:cubicBezTo>
                    <a:pt x="357" y="596"/>
                    <a:pt x="679" y="703"/>
                    <a:pt x="1036" y="882"/>
                  </a:cubicBezTo>
                  <a:lnTo>
                    <a:pt x="2036" y="1311"/>
                  </a:lnTo>
                  <a:lnTo>
                    <a:pt x="4060" y="2168"/>
                  </a:lnTo>
                  <a:lnTo>
                    <a:pt x="4274" y="1739"/>
                  </a:lnTo>
                  <a:lnTo>
                    <a:pt x="2203" y="846"/>
                  </a:lnTo>
                  <a:lnTo>
                    <a:pt x="1214" y="418"/>
                  </a:lnTo>
                  <a:cubicBezTo>
                    <a:pt x="893" y="275"/>
                    <a:pt x="500" y="144"/>
                    <a:pt x="2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83;p38">
              <a:extLst>
                <a:ext uri="{FF2B5EF4-FFF2-40B4-BE49-F238E27FC236}">
                  <a16:creationId xmlns:a16="http://schemas.microsoft.com/office/drawing/2014/main" id="{EC8480A8-E094-BD36-8712-F046F5DFF2D5}"/>
                </a:ext>
              </a:extLst>
            </p:cNvPr>
            <p:cNvSpPr/>
            <p:nvPr/>
          </p:nvSpPr>
          <p:spPr>
            <a:xfrm>
              <a:off x="4682494" y="2038500"/>
              <a:ext cx="141387" cy="53732"/>
            </a:xfrm>
            <a:custGeom>
              <a:avLst/>
              <a:gdLst/>
              <a:ahLst/>
              <a:cxnLst/>
              <a:rect l="l" t="t" r="r" b="b"/>
              <a:pathLst>
                <a:path w="4418" h="1679" extrusionOk="0">
                  <a:moveTo>
                    <a:pt x="4311" y="0"/>
                  </a:moveTo>
                  <a:lnTo>
                    <a:pt x="2144" y="536"/>
                  </a:lnTo>
                  <a:lnTo>
                    <a:pt x="1072" y="822"/>
                  </a:lnTo>
                  <a:cubicBezTo>
                    <a:pt x="715" y="893"/>
                    <a:pt x="322" y="1036"/>
                    <a:pt x="1" y="1322"/>
                  </a:cubicBezTo>
                  <a:lnTo>
                    <a:pt x="287" y="1679"/>
                  </a:lnTo>
                  <a:cubicBezTo>
                    <a:pt x="537" y="1465"/>
                    <a:pt x="822" y="1358"/>
                    <a:pt x="1215" y="1250"/>
                  </a:cubicBezTo>
                  <a:lnTo>
                    <a:pt x="2287" y="1000"/>
                  </a:lnTo>
                  <a:lnTo>
                    <a:pt x="4418" y="429"/>
                  </a:lnTo>
                  <a:lnTo>
                    <a:pt x="43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84;p38">
              <a:extLst>
                <a:ext uri="{FF2B5EF4-FFF2-40B4-BE49-F238E27FC236}">
                  <a16:creationId xmlns:a16="http://schemas.microsoft.com/office/drawing/2014/main" id="{27493B0A-F418-83BF-EC93-A1DA4DCB8309}"/>
                </a:ext>
              </a:extLst>
            </p:cNvPr>
            <p:cNvSpPr/>
            <p:nvPr/>
          </p:nvSpPr>
          <p:spPr>
            <a:xfrm>
              <a:off x="4956847" y="1969151"/>
              <a:ext cx="140235" cy="48036"/>
            </a:xfrm>
            <a:custGeom>
              <a:avLst/>
              <a:gdLst/>
              <a:ahLst/>
              <a:cxnLst/>
              <a:rect l="l" t="t" r="r" b="b"/>
              <a:pathLst>
                <a:path w="4382" h="1501" extrusionOk="0">
                  <a:moveTo>
                    <a:pt x="4275" y="0"/>
                  </a:moveTo>
                  <a:lnTo>
                    <a:pt x="0" y="1072"/>
                  </a:lnTo>
                  <a:lnTo>
                    <a:pt x="107" y="1500"/>
                  </a:lnTo>
                  <a:lnTo>
                    <a:pt x="4382" y="393"/>
                  </a:lnTo>
                  <a:lnTo>
                    <a:pt x="42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85;p38">
              <a:extLst>
                <a:ext uri="{FF2B5EF4-FFF2-40B4-BE49-F238E27FC236}">
                  <a16:creationId xmlns:a16="http://schemas.microsoft.com/office/drawing/2014/main" id="{0A4A6A48-043A-DAC5-9954-35EB22081FF8}"/>
                </a:ext>
              </a:extLst>
            </p:cNvPr>
            <p:cNvSpPr/>
            <p:nvPr/>
          </p:nvSpPr>
          <p:spPr>
            <a:xfrm>
              <a:off x="5230049" y="1898651"/>
              <a:ext cx="140235" cy="48804"/>
            </a:xfrm>
            <a:custGeom>
              <a:avLst/>
              <a:gdLst/>
              <a:ahLst/>
              <a:cxnLst/>
              <a:rect l="l" t="t" r="r" b="b"/>
              <a:pathLst>
                <a:path w="4382" h="1525" extrusionOk="0">
                  <a:moveTo>
                    <a:pt x="4274" y="1"/>
                  </a:moveTo>
                  <a:lnTo>
                    <a:pt x="0" y="1108"/>
                  </a:lnTo>
                  <a:lnTo>
                    <a:pt x="107" y="1525"/>
                  </a:lnTo>
                  <a:lnTo>
                    <a:pt x="4382" y="429"/>
                  </a:lnTo>
                  <a:lnTo>
                    <a:pt x="427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486;p38">
              <a:extLst>
                <a:ext uri="{FF2B5EF4-FFF2-40B4-BE49-F238E27FC236}">
                  <a16:creationId xmlns:a16="http://schemas.microsoft.com/office/drawing/2014/main" id="{15513613-0BA0-4F5E-8B63-D26F4A85B8FE}"/>
                </a:ext>
              </a:extLst>
            </p:cNvPr>
            <p:cNvSpPr/>
            <p:nvPr/>
          </p:nvSpPr>
          <p:spPr>
            <a:xfrm>
              <a:off x="5504371" y="1829302"/>
              <a:ext cx="140235" cy="47652"/>
            </a:xfrm>
            <a:custGeom>
              <a:avLst/>
              <a:gdLst/>
              <a:ahLst/>
              <a:cxnLst/>
              <a:rect l="l" t="t" r="r" b="b"/>
              <a:pathLst>
                <a:path w="4382" h="1489" extrusionOk="0">
                  <a:moveTo>
                    <a:pt x="4275" y="1"/>
                  </a:moveTo>
                  <a:lnTo>
                    <a:pt x="1" y="1060"/>
                  </a:lnTo>
                  <a:lnTo>
                    <a:pt x="108" y="1489"/>
                  </a:lnTo>
                  <a:lnTo>
                    <a:pt x="4382" y="394"/>
                  </a:lnTo>
                  <a:lnTo>
                    <a:pt x="427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487;p38">
              <a:extLst>
                <a:ext uri="{FF2B5EF4-FFF2-40B4-BE49-F238E27FC236}">
                  <a16:creationId xmlns:a16="http://schemas.microsoft.com/office/drawing/2014/main" id="{DAB7FE2D-1233-457A-9B25-EDF6A08082ED}"/>
                </a:ext>
              </a:extLst>
            </p:cNvPr>
            <p:cNvSpPr/>
            <p:nvPr/>
          </p:nvSpPr>
          <p:spPr>
            <a:xfrm>
              <a:off x="5777572" y="1758450"/>
              <a:ext cx="140235" cy="48036"/>
            </a:xfrm>
            <a:custGeom>
              <a:avLst/>
              <a:gdLst/>
              <a:ahLst/>
              <a:cxnLst/>
              <a:rect l="l" t="t" r="r" b="b"/>
              <a:pathLst>
                <a:path w="4382" h="1501" extrusionOk="0">
                  <a:moveTo>
                    <a:pt x="4275" y="0"/>
                  </a:moveTo>
                  <a:lnTo>
                    <a:pt x="0" y="1107"/>
                  </a:lnTo>
                  <a:lnTo>
                    <a:pt x="108" y="1500"/>
                  </a:lnTo>
                  <a:lnTo>
                    <a:pt x="4382" y="393"/>
                  </a:lnTo>
                  <a:lnTo>
                    <a:pt x="42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88;p38">
              <a:extLst>
                <a:ext uri="{FF2B5EF4-FFF2-40B4-BE49-F238E27FC236}">
                  <a16:creationId xmlns:a16="http://schemas.microsoft.com/office/drawing/2014/main" id="{133EAD93-BAEE-AAD1-A9B3-A7C5794A488E}"/>
                </a:ext>
              </a:extLst>
            </p:cNvPr>
            <p:cNvSpPr/>
            <p:nvPr/>
          </p:nvSpPr>
          <p:spPr>
            <a:xfrm>
              <a:off x="6051894" y="1689101"/>
              <a:ext cx="139115" cy="46884"/>
            </a:xfrm>
            <a:custGeom>
              <a:avLst/>
              <a:gdLst/>
              <a:ahLst/>
              <a:cxnLst/>
              <a:rect l="l" t="t" r="r" b="b"/>
              <a:pathLst>
                <a:path w="4347" h="1465" extrusionOk="0">
                  <a:moveTo>
                    <a:pt x="4275" y="0"/>
                  </a:moveTo>
                  <a:lnTo>
                    <a:pt x="1" y="1107"/>
                  </a:lnTo>
                  <a:lnTo>
                    <a:pt x="72" y="1465"/>
                  </a:lnTo>
                  <a:lnTo>
                    <a:pt x="4347" y="357"/>
                  </a:lnTo>
                  <a:lnTo>
                    <a:pt x="42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89;p38">
              <a:extLst>
                <a:ext uri="{FF2B5EF4-FFF2-40B4-BE49-F238E27FC236}">
                  <a16:creationId xmlns:a16="http://schemas.microsoft.com/office/drawing/2014/main" id="{4E84DE84-F3CC-B612-8B19-F6245063ED38}"/>
                </a:ext>
              </a:extLst>
            </p:cNvPr>
            <p:cNvSpPr/>
            <p:nvPr/>
          </p:nvSpPr>
          <p:spPr>
            <a:xfrm>
              <a:off x="6325096" y="1619753"/>
              <a:ext cx="140267" cy="45380"/>
            </a:xfrm>
            <a:custGeom>
              <a:avLst/>
              <a:gdLst/>
              <a:ahLst/>
              <a:cxnLst/>
              <a:rect l="l" t="t" r="r" b="b"/>
              <a:pathLst>
                <a:path w="4383" h="1418" extrusionOk="0">
                  <a:moveTo>
                    <a:pt x="4275" y="0"/>
                  </a:moveTo>
                  <a:lnTo>
                    <a:pt x="1" y="1072"/>
                  </a:lnTo>
                  <a:lnTo>
                    <a:pt x="108" y="1417"/>
                  </a:lnTo>
                  <a:lnTo>
                    <a:pt x="4382" y="322"/>
                  </a:lnTo>
                  <a:lnTo>
                    <a:pt x="42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90;p38">
              <a:extLst>
                <a:ext uri="{FF2B5EF4-FFF2-40B4-BE49-F238E27FC236}">
                  <a16:creationId xmlns:a16="http://schemas.microsoft.com/office/drawing/2014/main" id="{17D2ABDC-EE91-0CD2-1849-4BBFA4013D12}"/>
                </a:ext>
              </a:extLst>
            </p:cNvPr>
            <p:cNvSpPr/>
            <p:nvPr/>
          </p:nvSpPr>
          <p:spPr>
            <a:xfrm>
              <a:off x="6599449" y="1549252"/>
              <a:ext cx="139083" cy="45380"/>
            </a:xfrm>
            <a:custGeom>
              <a:avLst/>
              <a:gdLst/>
              <a:ahLst/>
              <a:cxnLst/>
              <a:rect l="l" t="t" r="r" b="b"/>
              <a:pathLst>
                <a:path w="4346" h="1418" extrusionOk="0">
                  <a:moveTo>
                    <a:pt x="4275" y="1"/>
                  </a:moveTo>
                  <a:lnTo>
                    <a:pt x="0" y="1096"/>
                  </a:lnTo>
                  <a:lnTo>
                    <a:pt x="72" y="1417"/>
                  </a:lnTo>
                  <a:lnTo>
                    <a:pt x="4346" y="322"/>
                  </a:lnTo>
                  <a:lnTo>
                    <a:pt x="427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91;p38">
              <a:extLst>
                <a:ext uri="{FF2B5EF4-FFF2-40B4-BE49-F238E27FC236}">
                  <a16:creationId xmlns:a16="http://schemas.microsoft.com/office/drawing/2014/main" id="{7D03266D-2A6E-491A-3160-5F3D31EB37F6}"/>
                </a:ext>
              </a:extLst>
            </p:cNvPr>
            <p:cNvSpPr/>
            <p:nvPr/>
          </p:nvSpPr>
          <p:spPr>
            <a:xfrm>
              <a:off x="6872619" y="1479904"/>
              <a:ext cx="140267" cy="45380"/>
            </a:xfrm>
            <a:custGeom>
              <a:avLst/>
              <a:gdLst/>
              <a:ahLst/>
              <a:cxnLst/>
              <a:rect l="l" t="t" r="r" b="b"/>
              <a:pathLst>
                <a:path w="4383" h="1418" extrusionOk="0">
                  <a:moveTo>
                    <a:pt x="4275" y="1"/>
                  </a:moveTo>
                  <a:lnTo>
                    <a:pt x="1" y="1060"/>
                  </a:lnTo>
                  <a:lnTo>
                    <a:pt x="72" y="1418"/>
                  </a:lnTo>
                  <a:lnTo>
                    <a:pt x="4382" y="310"/>
                  </a:lnTo>
                  <a:lnTo>
                    <a:pt x="427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92;p38">
              <a:extLst>
                <a:ext uri="{FF2B5EF4-FFF2-40B4-BE49-F238E27FC236}">
                  <a16:creationId xmlns:a16="http://schemas.microsoft.com/office/drawing/2014/main" id="{B66047EA-1614-7B70-4AC8-1BFCA9D10B65}"/>
                </a:ext>
              </a:extLst>
            </p:cNvPr>
            <p:cNvSpPr/>
            <p:nvPr/>
          </p:nvSpPr>
          <p:spPr>
            <a:xfrm>
              <a:off x="7145821" y="1409051"/>
              <a:ext cx="139883" cy="45732"/>
            </a:xfrm>
            <a:custGeom>
              <a:avLst/>
              <a:gdLst/>
              <a:ahLst/>
              <a:cxnLst/>
              <a:rect l="l" t="t" r="r" b="b"/>
              <a:pathLst>
                <a:path w="4371" h="1429" extrusionOk="0">
                  <a:moveTo>
                    <a:pt x="4311" y="0"/>
                  </a:moveTo>
                  <a:lnTo>
                    <a:pt x="1" y="1107"/>
                  </a:lnTo>
                  <a:lnTo>
                    <a:pt x="108" y="1429"/>
                  </a:lnTo>
                  <a:lnTo>
                    <a:pt x="4370" y="322"/>
                  </a:lnTo>
                  <a:lnTo>
                    <a:pt x="43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93;p38">
              <a:extLst>
                <a:ext uri="{FF2B5EF4-FFF2-40B4-BE49-F238E27FC236}">
                  <a16:creationId xmlns:a16="http://schemas.microsoft.com/office/drawing/2014/main" id="{82283A6B-39B4-19D5-07B9-8ED51897DBBF}"/>
                </a:ext>
              </a:extLst>
            </p:cNvPr>
            <p:cNvSpPr/>
            <p:nvPr/>
          </p:nvSpPr>
          <p:spPr>
            <a:xfrm>
              <a:off x="7420174" y="1339702"/>
              <a:ext cx="138699" cy="44611"/>
            </a:xfrm>
            <a:custGeom>
              <a:avLst/>
              <a:gdLst/>
              <a:ahLst/>
              <a:cxnLst/>
              <a:rect l="l" t="t" r="r" b="b"/>
              <a:pathLst>
                <a:path w="4334" h="1394" extrusionOk="0">
                  <a:moveTo>
                    <a:pt x="4263" y="0"/>
                  </a:moveTo>
                  <a:lnTo>
                    <a:pt x="0" y="1107"/>
                  </a:lnTo>
                  <a:lnTo>
                    <a:pt x="72" y="1393"/>
                  </a:lnTo>
                  <a:lnTo>
                    <a:pt x="4334" y="286"/>
                  </a:lnTo>
                  <a:lnTo>
                    <a:pt x="42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94;p38">
              <a:extLst>
                <a:ext uri="{FF2B5EF4-FFF2-40B4-BE49-F238E27FC236}">
                  <a16:creationId xmlns:a16="http://schemas.microsoft.com/office/drawing/2014/main" id="{EF4518B4-7630-E480-1AC8-558283A0364E}"/>
                </a:ext>
              </a:extLst>
            </p:cNvPr>
            <p:cNvSpPr/>
            <p:nvPr/>
          </p:nvSpPr>
          <p:spPr>
            <a:xfrm>
              <a:off x="7693376" y="1269202"/>
              <a:ext cx="139851" cy="44227"/>
            </a:xfrm>
            <a:custGeom>
              <a:avLst/>
              <a:gdLst/>
              <a:ahLst/>
              <a:cxnLst/>
              <a:rect l="l" t="t" r="r" b="b"/>
              <a:pathLst>
                <a:path w="4370" h="1382" extrusionOk="0">
                  <a:moveTo>
                    <a:pt x="4298" y="1"/>
                  </a:moveTo>
                  <a:lnTo>
                    <a:pt x="0" y="1096"/>
                  </a:lnTo>
                  <a:lnTo>
                    <a:pt x="71" y="1382"/>
                  </a:lnTo>
                  <a:lnTo>
                    <a:pt x="4370" y="286"/>
                  </a:lnTo>
                  <a:lnTo>
                    <a:pt x="429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495;p38">
              <a:extLst>
                <a:ext uri="{FF2B5EF4-FFF2-40B4-BE49-F238E27FC236}">
                  <a16:creationId xmlns:a16="http://schemas.microsoft.com/office/drawing/2014/main" id="{59CADE72-BF31-CAF2-1C84-F2A697D56DB1}"/>
                </a:ext>
              </a:extLst>
            </p:cNvPr>
            <p:cNvSpPr/>
            <p:nvPr/>
          </p:nvSpPr>
          <p:spPr>
            <a:xfrm>
              <a:off x="7745571" y="1140426"/>
              <a:ext cx="139083" cy="49188"/>
            </a:xfrm>
            <a:custGeom>
              <a:avLst/>
              <a:gdLst/>
              <a:ahLst/>
              <a:cxnLst/>
              <a:rect l="l" t="t" r="r" b="b"/>
              <a:pathLst>
                <a:path w="4346" h="1537" extrusionOk="0">
                  <a:moveTo>
                    <a:pt x="72" y="0"/>
                  </a:moveTo>
                  <a:lnTo>
                    <a:pt x="0" y="250"/>
                  </a:lnTo>
                  <a:lnTo>
                    <a:pt x="2108" y="893"/>
                  </a:lnTo>
                  <a:lnTo>
                    <a:pt x="3167" y="1215"/>
                  </a:lnTo>
                  <a:lnTo>
                    <a:pt x="3703" y="1358"/>
                  </a:lnTo>
                  <a:cubicBezTo>
                    <a:pt x="3882" y="1429"/>
                    <a:pt x="4060" y="1465"/>
                    <a:pt x="4203" y="1536"/>
                  </a:cubicBezTo>
                  <a:lnTo>
                    <a:pt x="4346" y="1286"/>
                  </a:lnTo>
                  <a:cubicBezTo>
                    <a:pt x="4167" y="1179"/>
                    <a:pt x="3953" y="1143"/>
                    <a:pt x="3774" y="1108"/>
                  </a:cubicBezTo>
                  <a:lnTo>
                    <a:pt x="3239" y="929"/>
                  </a:lnTo>
                  <a:lnTo>
                    <a:pt x="2215" y="643"/>
                  </a:lnTo>
                  <a:lnTo>
                    <a:pt x="7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496;p38">
              <a:extLst>
                <a:ext uri="{FF2B5EF4-FFF2-40B4-BE49-F238E27FC236}">
                  <a16:creationId xmlns:a16="http://schemas.microsoft.com/office/drawing/2014/main" id="{F9E24A65-7F21-D450-A295-8875AFAA9626}"/>
                </a:ext>
              </a:extLst>
            </p:cNvPr>
            <p:cNvSpPr/>
            <p:nvPr/>
          </p:nvSpPr>
          <p:spPr>
            <a:xfrm>
              <a:off x="7474642" y="1060772"/>
              <a:ext cx="137963" cy="48068"/>
            </a:xfrm>
            <a:custGeom>
              <a:avLst/>
              <a:gdLst/>
              <a:ahLst/>
              <a:cxnLst/>
              <a:rect l="l" t="t" r="r" b="b"/>
              <a:pathLst>
                <a:path w="4311" h="1502" extrusionOk="0">
                  <a:moveTo>
                    <a:pt x="72" y="1"/>
                  </a:moveTo>
                  <a:lnTo>
                    <a:pt x="1" y="251"/>
                  </a:lnTo>
                  <a:lnTo>
                    <a:pt x="4239" y="1501"/>
                  </a:lnTo>
                  <a:lnTo>
                    <a:pt x="4311" y="1251"/>
                  </a:lnTo>
                  <a:lnTo>
                    <a:pt x="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497;p38">
              <a:extLst>
                <a:ext uri="{FF2B5EF4-FFF2-40B4-BE49-F238E27FC236}">
                  <a16:creationId xmlns:a16="http://schemas.microsoft.com/office/drawing/2014/main" id="{4A4E5AE9-DD33-A3A7-7E19-2481F9CD14B5}"/>
                </a:ext>
              </a:extLst>
            </p:cNvPr>
            <p:cNvSpPr/>
            <p:nvPr/>
          </p:nvSpPr>
          <p:spPr>
            <a:xfrm>
              <a:off x="7203744" y="982303"/>
              <a:ext cx="137963" cy="46884"/>
            </a:xfrm>
            <a:custGeom>
              <a:avLst/>
              <a:gdLst/>
              <a:ahLst/>
              <a:cxnLst/>
              <a:rect l="l" t="t" r="r" b="b"/>
              <a:pathLst>
                <a:path w="4311" h="1465" extrusionOk="0">
                  <a:moveTo>
                    <a:pt x="72" y="0"/>
                  </a:moveTo>
                  <a:lnTo>
                    <a:pt x="0" y="214"/>
                  </a:lnTo>
                  <a:lnTo>
                    <a:pt x="4239" y="1465"/>
                  </a:lnTo>
                  <a:lnTo>
                    <a:pt x="4311" y="1250"/>
                  </a:lnTo>
                  <a:lnTo>
                    <a:pt x="7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98;p38">
              <a:extLst>
                <a:ext uri="{FF2B5EF4-FFF2-40B4-BE49-F238E27FC236}">
                  <a16:creationId xmlns:a16="http://schemas.microsoft.com/office/drawing/2014/main" id="{BC20F294-A662-83D6-5D86-3EEE06D4E7BC}"/>
                </a:ext>
              </a:extLst>
            </p:cNvPr>
            <p:cNvSpPr/>
            <p:nvPr/>
          </p:nvSpPr>
          <p:spPr>
            <a:xfrm>
              <a:off x="6932847" y="902650"/>
              <a:ext cx="137963" cy="46532"/>
            </a:xfrm>
            <a:custGeom>
              <a:avLst/>
              <a:gdLst/>
              <a:ahLst/>
              <a:cxnLst/>
              <a:rect l="l" t="t" r="r" b="b"/>
              <a:pathLst>
                <a:path w="4311" h="1454" extrusionOk="0">
                  <a:moveTo>
                    <a:pt x="72" y="1"/>
                  </a:moveTo>
                  <a:lnTo>
                    <a:pt x="0" y="215"/>
                  </a:lnTo>
                  <a:lnTo>
                    <a:pt x="4239" y="1453"/>
                  </a:lnTo>
                  <a:lnTo>
                    <a:pt x="4310" y="1251"/>
                  </a:lnTo>
                  <a:lnTo>
                    <a:pt x="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99;p38">
              <a:extLst>
                <a:ext uri="{FF2B5EF4-FFF2-40B4-BE49-F238E27FC236}">
                  <a16:creationId xmlns:a16="http://schemas.microsoft.com/office/drawing/2014/main" id="{F7D47947-7338-BD67-2B86-856C51DE7A04}"/>
                </a:ext>
              </a:extLst>
            </p:cNvPr>
            <p:cNvSpPr/>
            <p:nvPr/>
          </p:nvSpPr>
          <p:spPr>
            <a:xfrm>
              <a:off x="6661917" y="823029"/>
              <a:ext cx="136811" cy="46500"/>
            </a:xfrm>
            <a:custGeom>
              <a:avLst/>
              <a:gdLst/>
              <a:ahLst/>
              <a:cxnLst/>
              <a:rect l="l" t="t" r="r" b="b"/>
              <a:pathLst>
                <a:path w="4275" h="1453" extrusionOk="0">
                  <a:moveTo>
                    <a:pt x="37" y="0"/>
                  </a:moveTo>
                  <a:lnTo>
                    <a:pt x="1" y="215"/>
                  </a:lnTo>
                  <a:lnTo>
                    <a:pt x="4239" y="1453"/>
                  </a:lnTo>
                  <a:lnTo>
                    <a:pt x="4275" y="1239"/>
                  </a:lnTo>
                  <a:lnTo>
                    <a:pt x="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00;p38">
              <a:extLst>
                <a:ext uri="{FF2B5EF4-FFF2-40B4-BE49-F238E27FC236}">
                  <a16:creationId xmlns:a16="http://schemas.microsoft.com/office/drawing/2014/main" id="{B1FFE213-8908-C585-6730-8E32CCC8C85F}"/>
                </a:ext>
              </a:extLst>
            </p:cNvPr>
            <p:cNvSpPr/>
            <p:nvPr/>
          </p:nvSpPr>
          <p:spPr>
            <a:xfrm>
              <a:off x="6391020" y="743376"/>
              <a:ext cx="136811" cy="46532"/>
            </a:xfrm>
            <a:custGeom>
              <a:avLst/>
              <a:gdLst/>
              <a:ahLst/>
              <a:cxnLst/>
              <a:rect l="l" t="t" r="r" b="b"/>
              <a:pathLst>
                <a:path w="4275" h="1454" extrusionOk="0">
                  <a:moveTo>
                    <a:pt x="36" y="1"/>
                  </a:moveTo>
                  <a:lnTo>
                    <a:pt x="0" y="180"/>
                  </a:lnTo>
                  <a:lnTo>
                    <a:pt x="4239" y="1454"/>
                  </a:lnTo>
                  <a:lnTo>
                    <a:pt x="4275" y="1239"/>
                  </a:lnTo>
                  <a:lnTo>
                    <a:pt x="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01;p38">
              <a:extLst>
                <a:ext uri="{FF2B5EF4-FFF2-40B4-BE49-F238E27FC236}">
                  <a16:creationId xmlns:a16="http://schemas.microsoft.com/office/drawing/2014/main" id="{7009DAD6-B6C8-8E5D-5F83-50F6E82DF2AB}"/>
                </a:ext>
              </a:extLst>
            </p:cNvPr>
            <p:cNvSpPr/>
            <p:nvPr/>
          </p:nvSpPr>
          <p:spPr>
            <a:xfrm>
              <a:off x="6120122" y="664907"/>
              <a:ext cx="136811" cy="44227"/>
            </a:xfrm>
            <a:custGeom>
              <a:avLst/>
              <a:gdLst/>
              <a:ahLst/>
              <a:cxnLst/>
              <a:rect l="l" t="t" r="r" b="b"/>
              <a:pathLst>
                <a:path w="4275" h="1382" extrusionOk="0">
                  <a:moveTo>
                    <a:pt x="36" y="0"/>
                  </a:moveTo>
                  <a:lnTo>
                    <a:pt x="0" y="143"/>
                  </a:lnTo>
                  <a:lnTo>
                    <a:pt x="4239" y="1381"/>
                  </a:lnTo>
                  <a:lnTo>
                    <a:pt x="4274" y="1203"/>
                  </a:lnTo>
                  <a:lnTo>
                    <a:pt x="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02;p38">
              <a:extLst>
                <a:ext uri="{FF2B5EF4-FFF2-40B4-BE49-F238E27FC236}">
                  <a16:creationId xmlns:a16="http://schemas.microsoft.com/office/drawing/2014/main" id="{F5DAB933-B5C9-238B-CC76-6D922480724A}"/>
                </a:ext>
              </a:extLst>
            </p:cNvPr>
            <p:cNvSpPr/>
            <p:nvPr/>
          </p:nvSpPr>
          <p:spPr>
            <a:xfrm>
              <a:off x="5867498" y="563556"/>
              <a:ext cx="118505" cy="65925"/>
            </a:xfrm>
            <a:custGeom>
              <a:avLst/>
              <a:gdLst/>
              <a:ahLst/>
              <a:cxnLst/>
              <a:rect l="l" t="t" r="r" b="b"/>
              <a:pathLst>
                <a:path w="3703" h="2060" extrusionOk="0">
                  <a:moveTo>
                    <a:pt x="0" y="0"/>
                  </a:moveTo>
                  <a:cubicBezTo>
                    <a:pt x="0" y="393"/>
                    <a:pt x="179" y="738"/>
                    <a:pt x="500" y="1024"/>
                  </a:cubicBezTo>
                  <a:cubicBezTo>
                    <a:pt x="643" y="1131"/>
                    <a:pt x="822" y="1238"/>
                    <a:pt x="1000" y="1274"/>
                  </a:cubicBezTo>
                  <a:lnTo>
                    <a:pt x="1536" y="1453"/>
                  </a:lnTo>
                  <a:lnTo>
                    <a:pt x="3667" y="2060"/>
                  </a:lnTo>
                  <a:lnTo>
                    <a:pt x="3703" y="1917"/>
                  </a:lnTo>
                  <a:lnTo>
                    <a:pt x="1572" y="1274"/>
                  </a:lnTo>
                  <a:cubicBezTo>
                    <a:pt x="1250" y="1167"/>
                    <a:pt x="858" y="1096"/>
                    <a:pt x="607" y="881"/>
                  </a:cubicBezTo>
                  <a:cubicBezTo>
                    <a:pt x="322" y="667"/>
                    <a:pt x="179" y="322"/>
                    <a:pt x="1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03;p38">
              <a:extLst>
                <a:ext uri="{FF2B5EF4-FFF2-40B4-BE49-F238E27FC236}">
                  <a16:creationId xmlns:a16="http://schemas.microsoft.com/office/drawing/2014/main" id="{562E7B06-A404-7443-2459-29E87F088225}"/>
                </a:ext>
              </a:extLst>
            </p:cNvPr>
            <p:cNvSpPr/>
            <p:nvPr/>
          </p:nvSpPr>
          <p:spPr>
            <a:xfrm>
              <a:off x="5981426" y="456477"/>
              <a:ext cx="137579" cy="43075"/>
            </a:xfrm>
            <a:custGeom>
              <a:avLst/>
              <a:gdLst/>
              <a:ahLst/>
              <a:cxnLst/>
              <a:rect l="l" t="t" r="r" b="b"/>
              <a:pathLst>
                <a:path w="4299" h="1346" extrusionOk="0">
                  <a:moveTo>
                    <a:pt x="4263" y="1"/>
                  </a:moveTo>
                  <a:lnTo>
                    <a:pt x="0" y="1203"/>
                  </a:lnTo>
                  <a:lnTo>
                    <a:pt x="36" y="1346"/>
                  </a:lnTo>
                  <a:lnTo>
                    <a:pt x="4298" y="143"/>
                  </a:lnTo>
                  <a:lnTo>
                    <a:pt x="42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04;p38">
              <a:extLst>
                <a:ext uri="{FF2B5EF4-FFF2-40B4-BE49-F238E27FC236}">
                  <a16:creationId xmlns:a16="http://schemas.microsoft.com/office/drawing/2014/main" id="{0C41FAF1-64AB-055E-B8A5-BB9BB4B0ACB1}"/>
                </a:ext>
              </a:extLst>
            </p:cNvPr>
            <p:cNvSpPr/>
            <p:nvPr/>
          </p:nvSpPr>
          <p:spPr>
            <a:xfrm>
              <a:off x="6253475" y="380281"/>
              <a:ext cx="136427" cy="41955"/>
            </a:xfrm>
            <a:custGeom>
              <a:avLst/>
              <a:gdLst/>
              <a:ahLst/>
              <a:cxnLst/>
              <a:rect l="l" t="t" r="r" b="b"/>
              <a:pathLst>
                <a:path w="4263" h="1311" extrusionOk="0">
                  <a:moveTo>
                    <a:pt x="4227" y="0"/>
                  </a:moveTo>
                  <a:lnTo>
                    <a:pt x="0" y="1167"/>
                  </a:lnTo>
                  <a:lnTo>
                    <a:pt x="36" y="1310"/>
                  </a:lnTo>
                  <a:lnTo>
                    <a:pt x="4263" y="72"/>
                  </a:lnTo>
                  <a:lnTo>
                    <a:pt x="42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05;p38">
              <a:extLst>
                <a:ext uri="{FF2B5EF4-FFF2-40B4-BE49-F238E27FC236}">
                  <a16:creationId xmlns:a16="http://schemas.microsoft.com/office/drawing/2014/main" id="{32DADF5C-A1E8-8AD5-5B6F-F709D50BF8E7}"/>
                </a:ext>
              </a:extLst>
            </p:cNvPr>
            <p:cNvSpPr/>
            <p:nvPr/>
          </p:nvSpPr>
          <p:spPr>
            <a:xfrm>
              <a:off x="6525525" y="302932"/>
              <a:ext cx="136427" cy="40803"/>
            </a:xfrm>
            <a:custGeom>
              <a:avLst/>
              <a:gdLst/>
              <a:ahLst/>
              <a:cxnLst/>
              <a:rect l="l" t="t" r="r" b="b"/>
              <a:pathLst>
                <a:path w="4263" h="1275" extrusionOk="0">
                  <a:moveTo>
                    <a:pt x="4227" y="0"/>
                  </a:moveTo>
                  <a:lnTo>
                    <a:pt x="0" y="1203"/>
                  </a:lnTo>
                  <a:lnTo>
                    <a:pt x="0" y="1274"/>
                  </a:lnTo>
                  <a:lnTo>
                    <a:pt x="4263" y="72"/>
                  </a:lnTo>
                  <a:lnTo>
                    <a:pt x="42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06;p38">
              <a:extLst>
                <a:ext uri="{FF2B5EF4-FFF2-40B4-BE49-F238E27FC236}">
                  <a16:creationId xmlns:a16="http://schemas.microsoft.com/office/drawing/2014/main" id="{6E801A1F-DF86-F6CB-438F-F74D84255F7C}"/>
                </a:ext>
              </a:extLst>
            </p:cNvPr>
            <p:cNvSpPr/>
            <p:nvPr/>
          </p:nvSpPr>
          <p:spPr>
            <a:xfrm>
              <a:off x="6797574" y="226351"/>
              <a:ext cx="135275" cy="40035"/>
            </a:xfrm>
            <a:custGeom>
              <a:avLst/>
              <a:gdLst/>
              <a:ahLst/>
              <a:cxnLst/>
              <a:rect l="l" t="t" r="r" b="b"/>
              <a:pathLst>
                <a:path w="4227" h="1251" extrusionOk="0">
                  <a:moveTo>
                    <a:pt x="4227" y="0"/>
                  </a:moveTo>
                  <a:lnTo>
                    <a:pt x="0" y="1179"/>
                  </a:lnTo>
                  <a:lnTo>
                    <a:pt x="0" y="1250"/>
                  </a:lnTo>
                  <a:lnTo>
                    <a:pt x="4227" y="36"/>
                  </a:lnTo>
                  <a:lnTo>
                    <a:pt x="42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07;p38">
              <a:extLst>
                <a:ext uri="{FF2B5EF4-FFF2-40B4-BE49-F238E27FC236}">
                  <a16:creationId xmlns:a16="http://schemas.microsoft.com/office/drawing/2014/main" id="{D8C83E23-454F-1851-FB10-35691FF8E7E2}"/>
                </a:ext>
              </a:extLst>
            </p:cNvPr>
            <p:cNvSpPr/>
            <p:nvPr/>
          </p:nvSpPr>
          <p:spPr>
            <a:xfrm>
              <a:off x="7068472" y="149002"/>
              <a:ext cx="136459" cy="40035"/>
            </a:xfrm>
            <a:custGeom>
              <a:avLst/>
              <a:gdLst/>
              <a:ahLst/>
              <a:cxnLst/>
              <a:rect l="l" t="t" r="r" b="b"/>
              <a:pathLst>
                <a:path w="4264" h="1251" extrusionOk="0">
                  <a:moveTo>
                    <a:pt x="4263" y="0"/>
                  </a:moveTo>
                  <a:lnTo>
                    <a:pt x="1" y="1215"/>
                  </a:lnTo>
                  <a:lnTo>
                    <a:pt x="36" y="1250"/>
                  </a:lnTo>
                  <a:lnTo>
                    <a:pt x="4263" y="36"/>
                  </a:lnTo>
                  <a:lnTo>
                    <a:pt x="42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08;p38">
              <a:extLst>
                <a:ext uri="{FF2B5EF4-FFF2-40B4-BE49-F238E27FC236}">
                  <a16:creationId xmlns:a16="http://schemas.microsoft.com/office/drawing/2014/main" id="{FEBC2ED7-73D1-BFD8-8DA0-AA1ED529E085}"/>
                </a:ext>
              </a:extLst>
            </p:cNvPr>
            <p:cNvSpPr/>
            <p:nvPr/>
          </p:nvSpPr>
          <p:spPr>
            <a:xfrm>
              <a:off x="7340521" y="91078"/>
              <a:ext cx="68229" cy="19458"/>
            </a:xfrm>
            <a:custGeom>
              <a:avLst/>
              <a:gdLst/>
              <a:ahLst/>
              <a:cxnLst/>
              <a:rect l="l" t="t" r="r" b="b"/>
              <a:pathLst>
                <a:path w="2132" h="608" extrusionOk="0">
                  <a:moveTo>
                    <a:pt x="1" y="608"/>
                  </a:moveTo>
                  <a:lnTo>
                    <a:pt x="21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1511;p38">
            <a:extLst>
              <a:ext uri="{FF2B5EF4-FFF2-40B4-BE49-F238E27FC236}">
                <a16:creationId xmlns:a16="http://schemas.microsoft.com/office/drawing/2014/main" id="{4AC2ED2B-3B12-E2CA-E385-C84819F8B316}"/>
              </a:ext>
            </a:extLst>
          </p:cNvPr>
          <p:cNvGrpSpPr/>
          <p:nvPr/>
        </p:nvGrpSpPr>
        <p:grpSpPr>
          <a:xfrm rot="18030272">
            <a:off x="5362590" y="2193634"/>
            <a:ext cx="1272988" cy="2300210"/>
            <a:chOff x="7090167" y="2080277"/>
            <a:chExt cx="706839" cy="1242945"/>
          </a:xfrm>
        </p:grpSpPr>
        <p:sp>
          <p:nvSpPr>
            <p:cNvPr id="64" name="Google Shape;1512;p38">
              <a:extLst>
                <a:ext uri="{FF2B5EF4-FFF2-40B4-BE49-F238E27FC236}">
                  <a16:creationId xmlns:a16="http://schemas.microsoft.com/office/drawing/2014/main" id="{667AA839-5224-D33A-F836-F21F0A57963F}"/>
                </a:ext>
              </a:extLst>
            </p:cNvPr>
            <p:cNvSpPr/>
            <p:nvPr/>
          </p:nvSpPr>
          <p:spPr>
            <a:xfrm>
              <a:off x="7090167" y="2080277"/>
              <a:ext cx="706839" cy="1242945"/>
            </a:xfrm>
            <a:custGeom>
              <a:avLst/>
              <a:gdLst/>
              <a:ahLst/>
              <a:cxnLst/>
              <a:rect l="l" t="t" r="r" b="b"/>
              <a:pathLst>
                <a:path w="22087" h="38839" extrusionOk="0">
                  <a:moveTo>
                    <a:pt x="22087" y="11073"/>
                  </a:moveTo>
                  <a:cubicBezTo>
                    <a:pt x="22087" y="4977"/>
                    <a:pt x="17098" y="0"/>
                    <a:pt x="11002" y="0"/>
                  </a:cubicBezTo>
                  <a:cubicBezTo>
                    <a:pt x="4883" y="0"/>
                    <a:pt x="1" y="4977"/>
                    <a:pt x="1" y="11073"/>
                  </a:cubicBezTo>
                  <a:cubicBezTo>
                    <a:pt x="1" y="16979"/>
                    <a:pt x="4537" y="21813"/>
                    <a:pt x="10490" y="22158"/>
                  </a:cubicBezTo>
                  <a:lnTo>
                    <a:pt x="10490" y="34636"/>
                  </a:lnTo>
                  <a:cubicBezTo>
                    <a:pt x="9455" y="34921"/>
                    <a:pt x="8931" y="35743"/>
                    <a:pt x="8931" y="36683"/>
                  </a:cubicBezTo>
                  <a:cubicBezTo>
                    <a:pt x="8931" y="37862"/>
                    <a:pt x="9836" y="38838"/>
                    <a:pt x="11050" y="38838"/>
                  </a:cubicBezTo>
                  <a:cubicBezTo>
                    <a:pt x="12217" y="38838"/>
                    <a:pt x="13169" y="37862"/>
                    <a:pt x="13169" y="36683"/>
                  </a:cubicBezTo>
                  <a:cubicBezTo>
                    <a:pt x="13169" y="35731"/>
                    <a:pt x="12586" y="34909"/>
                    <a:pt x="11693" y="34624"/>
                  </a:cubicBezTo>
                  <a:lnTo>
                    <a:pt x="11693" y="22158"/>
                  </a:lnTo>
                  <a:cubicBezTo>
                    <a:pt x="17491" y="21813"/>
                    <a:pt x="22087" y="16979"/>
                    <a:pt x="22087" y="11073"/>
                  </a:cubicBezTo>
                  <a:close/>
                  <a:moveTo>
                    <a:pt x="2418" y="11073"/>
                  </a:moveTo>
                  <a:cubicBezTo>
                    <a:pt x="2418" y="6346"/>
                    <a:pt x="6264" y="2536"/>
                    <a:pt x="10990" y="2536"/>
                  </a:cubicBezTo>
                  <a:cubicBezTo>
                    <a:pt x="15717" y="2536"/>
                    <a:pt x="19563" y="6346"/>
                    <a:pt x="19563" y="11073"/>
                  </a:cubicBezTo>
                  <a:cubicBezTo>
                    <a:pt x="19563" y="15800"/>
                    <a:pt x="15717" y="19634"/>
                    <a:pt x="10990" y="19634"/>
                  </a:cubicBezTo>
                  <a:cubicBezTo>
                    <a:pt x="6264" y="19634"/>
                    <a:pt x="2418" y="15800"/>
                    <a:pt x="2418" y="1107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1513;p38">
              <a:extLst>
                <a:ext uri="{FF2B5EF4-FFF2-40B4-BE49-F238E27FC236}">
                  <a16:creationId xmlns:a16="http://schemas.microsoft.com/office/drawing/2014/main" id="{D59A9781-077E-51C2-21F5-3A276E9E16A7}"/>
                </a:ext>
              </a:extLst>
            </p:cNvPr>
            <p:cNvGrpSpPr/>
            <p:nvPr/>
          </p:nvGrpSpPr>
          <p:grpSpPr>
            <a:xfrm>
              <a:off x="7253814" y="2244864"/>
              <a:ext cx="380650" cy="380618"/>
              <a:chOff x="-4478975" y="3251700"/>
              <a:chExt cx="293825" cy="293800"/>
            </a:xfrm>
          </p:grpSpPr>
          <p:sp>
            <p:nvSpPr>
              <p:cNvPr id="66" name="Google Shape;1514;p38">
                <a:extLst>
                  <a:ext uri="{FF2B5EF4-FFF2-40B4-BE49-F238E27FC236}">
                    <a16:creationId xmlns:a16="http://schemas.microsoft.com/office/drawing/2014/main" id="{8AEB6DB3-4E8A-A3BA-9A36-90E23DB8ACB1}"/>
                  </a:ext>
                </a:extLst>
              </p:cNvPr>
              <p:cNvSpPr/>
              <p:nvPr/>
            </p:nvSpPr>
            <p:spPr>
              <a:xfrm>
                <a:off x="-4375000" y="3365100"/>
                <a:ext cx="85075" cy="110900"/>
              </a:xfrm>
              <a:custGeom>
                <a:avLst/>
                <a:gdLst/>
                <a:ahLst/>
                <a:cxnLst/>
                <a:rect l="l" t="t" r="r" b="b"/>
                <a:pathLst>
                  <a:path w="3403" h="4436" extrusionOk="0">
                    <a:moveTo>
                      <a:pt x="662" y="1"/>
                    </a:moveTo>
                    <a:cubicBezTo>
                      <a:pt x="221" y="316"/>
                      <a:pt x="0" y="820"/>
                      <a:pt x="0" y="1387"/>
                    </a:cubicBezTo>
                    <a:cubicBezTo>
                      <a:pt x="0" y="2080"/>
                      <a:pt x="473" y="2773"/>
                      <a:pt x="1135" y="2994"/>
                    </a:cubicBezTo>
                    <a:cubicBezTo>
                      <a:pt x="1261" y="3025"/>
                      <a:pt x="1355" y="3183"/>
                      <a:pt x="1355" y="3309"/>
                    </a:cubicBezTo>
                    <a:lnTo>
                      <a:pt x="1355" y="4412"/>
                    </a:lnTo>
                    <a:cubicBezTo>
                      <a:pt x="1576" y="4427"/>
                      <a:pt x="1647" y="4435"/>
                      <a:pt x="1714" y="4435"/>
                    </a:cubicBezTo>
                    <a:cubicBezTo>
                      <a:pt x="1780" y="4435"/>
                      <a:pt x="1843" y="4427"/>
                      <a:pt x="2048" y="4412"/>
                    </a:cubicBezTo>
                    <a:lnTo>
                      <a:pt x="2048" y="3309"/>
                    </a:lnTo>
                    <a:cubicBezTo>
                      <a:pt x="2048" y="3151"/>
                      <a:pt x="2111" y="3025"/>
                      <a:pt x="2269" y="2994"/>
                    </a:cubicBezTo>
                    <a:cubicBezTo>
                      <a:pt x="2962" y="2710"/>
                      <a:pt x="3403" y="2080"/>
                      <a:pt x="3403" y="1387"/>
                    </a:cubicBezTo>
                    <a:cubicBezTo>
                      <a:pt x="3403" y="820"/>
                      <a:pt x="3119" y="316"/>
                      <a:pt x="2741" y="1"/>
                    </a:cubicBezTo>
                    <a:lnTo>
                      <a:pt x="2741" y="1387"/>
                    </a:lnTo>
                    <a:cubicBezTo>
                      <a:pt x="2741" y="1576"/>
                      <a:pt x="2584" y="1734"/>
                      <a:pt x="2395" y="1734"/>
                    </a:cubicBezTo>
                    <a:lnTo>
                      <a:pt x="1009" y="1734"/>
                    </a:lnTo>
                    <a:cubicBezTo>
                      <a:pt x="820" y="1734"/>
                      <a:pt x="662" y="1576"/>
                      <a:pt x="662" y="1387"/>
                    </a:cubicBezTo>
                    <a:lnTo>
                      <a:pt x="6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515;p38">
                <a:extLst>
                  <a:ext uri="{FF2B5EF4-FFF2-40B4-BE49-F238E27FC236}">
                    <a16:creationId xmlns:a16="http://schemas.microsoft.com/office/drawing/2014/main" id="{3E8B5809-274A-ED49-BB7A-E2D8A6C6E349}"/>
                  </a:ext>
                </a:extLst>
              </p:cNvPr>
              <p:cNvSpPr/>
              <p:nvPr/>
            </p:nvSpPr>
            <p:spPr>
              <a:xfrm>
                <a:off x="-4408875" y="3321800"/>
                <a:ext cx="154400" cy="148875"/>
              </a:xfrm>
              <a:custGeom>
                <a:avLst/>
                <a:gdLst/>
                <a:ahLst/>
                <a:cxnLst/>
                <a:rect l="l" t="t" r="r" b="b"/>
                <a:pathLst>
                  <a:path w="6176" h="5955" extrusionOk="0">
                    <a:moveTo>
                      <a:pt x="3057" y="0"/>
                    </a:moveTo>
                    <a:cubicBezTo>
                      <a:pt x="1387" y="0"/>
                      <a:pt x="1" y="1386"/>
                      <a:pt x="1" y="3088"/>
                    </a:cubicBezTo>
                    <a:cubicBezTo>
                      <a:pt x="1" y="4411"/>
                      <a:pt x="851" y="5545"/>
                      <a:pt x="2049" y="5954"/>
                    </a:cubicBezTo>
                    <a:lnTo>
                      <a:pt x="2049" y="5230"/>
                    </a:lnTo>
                    <a:cubicBezTo>
                      <a:pt x="1229" y="4852"/>
                      <a:pt x="662" y="4001"/>
                      <a:pt x="662" y="3088"/>
                    </a:cubicBezTo>
                    <a:cubicBezTo>
                      <a:pt x="662" y="2048"/>
                      <a:pt x="1292" y="1134"/>
                      <a:pt x="2269" y="819"/>
                    </a:cubicBezTo>
                    <a:cubicBezTo>
                      <a:pt x="2307" y="810"/>
                      <a:pt x="2344" y="805"/>
                      <a:pt x="2380" y="805"/>
                    </a:cubicBezTo>
                    <a:cubicBezTo>
                      <a:pt x="2583" y="805"/>
                      <a:pt x="2742" y="947"/>
                      <a:pt x="2742" y="1134"/>
                    </a:cubicBezTo>
                    <a:lnTo>
                      <a:pt x="2742" y="2710"/>
                    </a:lnTo>
                    <a:lnTo>
                      <a:pt x="3435" y="2710"/>
                    </a:lnTo>
                    <a:lnTo>
                      <a:pt x="3435" y="1134"/>
                    </a:lnTo>
                    <a:cubicBezTo>
                      <a:pt x="3435" y="947"/>
                      <a:pt x="3594" y="805"/>
                      <a:pt x="3796" y="805"/>
                    </a:cubicBezTo>
                    <a:cubicBezTo>
                      <a:pt x="3832" y="805"/>
                      <a:pt x="3869" y="810"/>
                      <a:pt x="3907" y="819"/>
                    </a:cubicBezTo>
                    <a:cubicBezTo>
                      <a:pt x="4852" y="1197"/>
                      <a:pt x="5514" y="2079"/>
                      <a:pt x="5514" y="3088"/>
                    </a:cubicBezTo>
                    <a:cubicBezTo>
                      <a:pt x="5514" y="4001"/>
                      <a:pt x="4947" y="4852"/>
                      <a:pt x="4128" y="5230"/>
                    </a:cubicBezTo>
                    <a:lnTo>
                      <a:pt x="4128" y="5954"/>
                    </a:lnTo>
                    <a:cubicBezTo>
                      <a:pt x="5325" y="5513"/>
                      <a:pt x="6176" y="4411"/>
                      <a:pt x="6176" y="3088"/>
                    </a:cubicBezTo>
                    <a:cubicBezTo>
                      <a:pt x="6144" y="1386"/>
                      <a:pt x="4758" y="0"/>
                      <a:pt x="30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516;p38">
                <a:extLst>
                  <a:ext uri="{FF2B5EF4-FFF2-40B4-BE49-F238E27FC236}">
                    <a16:creationId xmlns:a16="http://schemas.microsoft.com/office/drawing/2014/main" id="{C56C46C6-5DF3-E35F-28C4-FF1DDE5374B2}"/>
                  </a:ext>
                </a:extLst>
              </p:cNvPr>
              <p:cNvSpPr/>
              <p:nvPr/>
            </p:nvSpPr>
            <p:spPr>
              <a:xfrm>
                <a:off x="-4478975" y="3251700"/>
                <a:ext cx="293825" cy="293800"/>
              </a:xfrm>
              <a:custGeom>
                <a:avLst/>
                <a:gdLst/>
                <a:ahLst/>
                <a:cxnLst/>
                <a:rect l="l" t="t" r="r" b="b"/>
                <a:pathLst>
                  <a:path w="11753" h="11752" extrusionOk="0">
                    <a:moveTo>
                      <a:pt x="5861" y="2111"/>
                    </a:moveTo>
                    <a:cubicBezTo>
                      <a:pt x="7972" y="2111"/>
                      <a:pt x="9641" y="3781"/>
                      <a:pt x="9641" y="5892"/>
                    </a:cubicBezTo>
                    <a:cubicBezTo>
                      <a:pt x="9610" y="7971"/>
                      <a:pt x="7909" y="9672"/>
                      <a:pt x="5861" y="9672"/>
                    </a:cubicBezTo>
                    <a:cubicBezTo>
                      <a:pt x="3781" y="9672"/>
                      <a:pt x="2080" y="7971"/>
                      <a:pt x="2080" y="5892"/>
                    </a:cubicBezTo>
                    <a:cubicBezTo>
                      <a:pt x="2080" y="3781"/>
                      <a:pt x="3781" y="2111"/>
                      <a:pt x="5861" y="2111"/>
                    </a:cubicBezTo>
                    <a:close/>
                    <a:moveTo>
                      <a:pt x="5168" y="0"/>
                    </a:moveTo>
                    <a:cubicBezTo>
                      <a:pt x="5010" y="0"/>
                      <a:pt x="4884" y="126"/>
                      <a:pt x="4853" y="284"/>
                    </a:cubicBezTo>
                    <a:lnTo>
                      <a:pt x="4695" y="882"/>
                    </a:lnTo>
                    <a:cubicBezTo>
                      <a:pt x="4128" y="1008"/>
                      <a:pt x="3624" y="1229"/>
                      <a:pt x="3120" y="1512"/>
                    </a:cubicBezTo>
                    <a:lnTo>
                      <a:pt x="2616" y="1197"/>
                    </a:lnTo>
                    <a:cubicBezTo>
                      <a:pt x="2557" y="1153"/>
                      <a:pt x="2485" y="1130"/>
                      <a:pt x="2412" y="1130"/>
                    </a:cubicBezTo>
                    <a:cubicBezTo>
                      <a:pt x="2328" y="1130"/>
                      <a:pt x="2242" y="1161"/>
                      <a:pt x="2175" y="1229"/>
                    </a:cubicBezTo>
                    <a:lnTo>
                      <a:pt x="1198" y="2205"/>
                    </a:lnTo>
                    <a:cubicBezTo>
                      <a:pt x="1072" y="2332"/>
                      <a:pt x="1072" y="2489"/>
                      <a:pt x="1135" y="2647"/>
                    </a:cubicBezTo>
                    <a:lnTo>
                      <a:pt x="1450" y="3151"/>
                    </a:lnTo>
                    <a:cubicBezTo>
                      <a:pt x="1135" y="3623"/>
                      <a:pt x="946" y="4190"/>
                      <a:pt x="820" y="4726"/>
                    </a:cubicBezTo>
                    <a:lnTo>
                      <a:pt x="284" y="4883"/>
                    </a:lnTo>
                    <a:cubicBezTo>
                      <a:pt x="127" y="4946"/>
                      <a:pt x="1" y="5041"/>
                      <a:pt x="1" y="5198"/>
                    </a:cubicBezTo>
                    <a:lnTo>
                      <a:pt x="1" y="6585"/>
                    </a:lnTo>
                    <a:cubicBezTo>
                      <a:pt x="1" y="6742"/>
                      <a:pt x="127" y="6868"/>
                      <a:pt x="284" y="6900"/>
                    </a:cubicBezTo>
                    <a:lnTo>
                      <a:pt x="820" y="7057"/>
                    </a:lnTo>
                    <a:cubicBezTo>
                      <a:pt x="946" y="7593"/>
                      <a:pt x="1198" y="8128"/>
                      <a:pt x="1450" y="8632"/>
                    </a:cubicBezTo>
                    <a:lnTo>
                      <a:pt x="1135" y="9137"/>
                    </a:lnTo>
                    <a:cubicBezTo>
                      <a:pt x="1072" y="9263"/>
                      <a:pt x="1072" y="9452"/>
                      <a:pt x="1198" y="9578"/>
                    </a:cubicBezTo>
                    <a:lnTo>
                      <a:pt x="2175" y="10554"/>
                    </a:lnTo>
                    <a:cubicBezTo>
                      <a:pt x="2248" y="10628"/>
                      <a:pt x="2333" y="10659"/>
                      <a:pt x="2422" y="10659"/>
                    </a:cubicBezTo>
                    <a:cubicBezTo>
                      <a:pt x="2485" y="10659"/>
                      <a:pt x="2550" y="10643"/>
                      <a:pt x="2616" y="10617"/>
                    </a:cubicBezTo>
                    <a:lnTo>
                      <a:pt x="3120" y="10302"/>
                    </a:lnTo>
                    <a:cubicBezTo>
                      <a:pt x="3592" y="10617"/>
                      <a:pt x="4128" y="10806"/>
                      <a:pt x="4695" y="10932"/>
                    </a:cubicBezTo>
                    <a:lnTo>
                      <a:pt x="4853" y="11468"/>
                    </a:lnTo>
                    <a:cubicBezTo>
                      <a:pt x="4884" y="11625"/>
                      <a:pt x="5010" y="11751"/>
                      <a:pt x="5168" y="11751"/>
                    </a:cubicBezTo>
                    <a:lnTo>
                      <a:pt x="6554" y="11751"/>
                    </a:lnTo>
                    <a:cubicBezTo>
                      <a:pt x="6711" y="11751"/>
                      <a:pt x="6806" y="11625"/>
                      <a:pt x="6869" y="11468"/>
                    </a:cubicBezTo>
                    <a:lnTo>
                      <a:pt x="7026" y="10932"/>
                    </a:lnTo>
                    <a:cubicBezTo>
                      <a:pt x="7562" y="10806"/>
                      <a:pt x="8066" y="10554"/>
                      <a:pt x="8602" y="10302"/>
                    </a:cubicBezTo>
                    <a:lnTo>
                      <a:pt x="9106" y="10617"/>
                    </a:lnTo>
                    <a:cubicBezTo>
                      <a:pt x="9158" y="10643"/>
                      <a:pt x="9221" y="10659"/>
                      <a:pt x="9286" y="10659"/>
                    </a:cubicBezTo>
                    <a:cubicBezTo>
                      <a:pt x="9378" y="10659"/>
                      <a:pt x="9473" y="10628"/>
                      <a:pt x="9547" y="10554"/>
                    </a:cubicBezTo>
                    <a:lnTo>
                      <a:pt x="10523" y="9578"/>
                    </a:lnTo>
                    <a:cubicBezTo>
                      <a:pt x="10649" y="9452"/>
                      <a:pt x="10649" y="9294"/>
                      <a:pt x="10555" y="9137"/>
                    </a:cubicBezTo>
                    <a:lnTo>
                      <a:pt x="10240" y="8632"/>
                    </a:lnTo>
                    <a:cubicBezTo>
                      <a:pt x="10555" y="8160"/>
                      <a:pt x="10744" y="7593"/>
                      <a:pt x="10870" y="7057"/>
                    </a:cubicBezTo>
                    <a:lnTo>
                      <a:pt x="11469" y="6900"/>
                    </a:lnTo>
                    <a:cubicBezTo>
                      <a:pt x="11626" y="6868"/>
                      <a:pt x="11752" y="6742"/>
                      <a:pt x="11752" y="6585"/>
                    </a:cubicBezTo>
                    <a:lnTo>
                      <a:pt x="11752" y="5198"/>
                    </a:lnTo>
                    <a:cubicBezTo>
                      <a:pt x="11752" y="5041"/>
                      <a:pt x="11626" y="4946"/>
                      <a:pt x="11469" y="4883"/>
                    </a:cubicBezTo>
                    <a:lnTo>
                      <a:pt x="10870" y="4726"/>
                    </a:lnTo>
                    <a:cubicBezTo>
                      <a:pt x="10744" y="4190"/>
                      <a:pt x="10523" y="3686"/>
                      <a:pt x="10240" y="3151"/>
                    </a:cubicBezTo>
                    <a:lnTo>
                      <a:pt x="10555" y="2647"/>
                    </a:lnTo>
                    <a:cubicBezTo>
                      <a:pt x="10649" y="2521"/>
                      <a:pt x="10649" y="2332"/>
                      <a:pt x="10523" y="2205"/>
                    </a:cubicBezTo>
                    <a:lnTo>
                      <a:pt x="9547" y="1229"/>
                    </a:lnTo>
                    <a:cubicBezTo>
                      <a:pt x="9479" y="1161"/>
                      <a:pt x="9403" y="1130"/>
                      <a:pt x="9322" y="1130"/>
                    </a:cubicBezTo>
                    <a:cubicBezTo>
                      <a:pt x="9252" y="1130"/>
                      <a:pt x="9179" y="1153"/>
                      <a:pt x="9106" y="1197"/>
                    </a:cubicBezTo>
                    <a:lnTo>
                      <a:pt x="8602" y="1512"/>
                    </a:lnTo>
                    <a:cubicBezTo>
                      <a:pt x="8129" y="1197"/>
                      <a:pt x="7562" y="1008"/>
                      <a:pt x="7026" y="882"/>
                    </a:cubicBezTo>
                    <a:lnTo>
                      <a:pt x="6869" y="284"/>
                    </a:lnTo>
                    <a:cubicBezTo>
                      <a:pt x="6806" y="126"/>
                      <a:pt x="6711" y="0"/>
                      <a:pt x="65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9" name="Google Shape;1517;p38">
            <a:extLst>
              <a:ext uri="{FF2B5EF4-FFF2-40B4-BE49-F238E27FC236}">
                <a16:creationId xmlns:a16="http://schemas.microsoft.com/office/drawing/2014/main" id="{4CECD04E-6719-FA07-7ACB-3826DD08F2B4}"/>
              </a:ext>
            </a:extLst>
          </p:cNvPr>
          <p:cNvGrpSpPr/>
          <p:nvPr/>
        </p:nvGrpSpPr>
        <p:grpSpPr>
          <a:xfrm>
            <a:off x="869360" y="6396777"/>
            <a:ext cx="1579031" cy="2844599"/>
            <a:chOff x="1793874" y="3177018"/>
            <a:chExt cx="876772" cy="1537112"/>
          </a:xfrm>
        </p:grpSpPr>
        <p:sp>
          <p:nvSpPr>
            <p:cNvPr id="70" name="Google Shape;1518;p38">
              <a:extLst>
                <a:ext uri="{FF2B5EF4-FFF2-40B4-BE49-F238E27FC236}">
                  <a16:creationId xmlns:a16="http://schemas.microsoft.com/office/drawing/2014/main" id="{895958ED-0904-30A2-311D-10191877F73A}"/>
                </a:ext>
              </a:extLst>
            </p:cNvPr>
            <p:cNvSpPr/>
            <p:nvPr/>
          </p:nvSpPr>
          <p:spPr>
            <a:xfrm>
              <a:off x="1793874" y="3177018"/>
              <a:ext cx="876772" cy="1537112"/>
            </a:xfrm>
            <a:custGeom>
              <a:avLst/>
              <a:gdLst/>
              <a:ahLst/>
              <a:cxnLst/>
              <a:rect l="l" t="t" r="r" b="b"/>
              <a:pathLst>
                <a:path w="27397" h="48031" extrusionOk="0">
                  <a:moveTo>
                    <a:pt x="27397" y="13693"/>
                  </a:moveTo>
                  <a:cubicBezTo>
                    <a:pt x="27397" y="6156"/>
                    <a:pt x="21229" y="1"/>
                    <a:pt x="13693" y="1"/>
                  </a:cubicBezTo>
                  <a:cubicBezTo>
                    <a:pt x="6120" y="1"/>
                    <a:pt x="1" y="6156"/>
                    <a:pt x="1" y="13693"/>
                  </a:cubicBezTo>
                  <a:cubicBezTo>
                    <a:pt x="1" y="20991"/>
                    <a:pt x="5751" y="26980"/>
                    <a:pt x="12895" y="27397"/>
                  </a:cubicBezTo>
                  <a:lnTo>
                    <a:pt x="12895" y="42827"/>
                  </a:lnTo>
                  <a:cubicBezTo>
                    <a:pt x="11704" y="43173"/>
                    <a:pt x="11038" y="44196"/>
                    <a:pt x="11038" y="45363"/>
                  </a:cubicBezTo>
                  <a:cubicBezTo>
                    <a:pt x="11038" y="46816"/>
                    <a:pt x="12216" y="48030"/>
                    <a:pt x="13705" y="48030"/>
                  </a:cubicBezTo>
                  <a:cubicBezTo>
                    <a:pt x="15157" y="48030"/>
                    <a:pt x="16360" y="46816"/>
                    <a:pt x="16360" y="45363"/>
                  </a:cubicBezTo>
                  <a:cubicBezTo>
                    <a:pt x="16360" y="44185"/>
                    <a:pt x="15574" y="43161"/>
                    <a:pt x="14538" y="42815"/>
                  </a:cubicBezTo>
                  <a:lnTo>
                    <a:pt x="14538" y="27397"/>
                  </a:lnTo>
                  <a:cubicBezTo>
                    <a:pt x="21682" y="26980"/>
                    <a:pt x="27397" y="20991"/>
                    <a:pt x="27397" y="13693"/>
                  </a:cubicBezTo>
                  <a:close/>
                  <a:moveTo>
                    <a:pt x="3084" y="13693"/>
                  </a:moveTo>
                  <a:cubicBezTo>
                    <a:pt x="3084" y="7847"/>
                    <a:pt x="7835" y="3144"/>
                    <a:pt x="13681" y="3144"/>
                  </a:cubicBezTo>
                  <a:cubicBezTo>
                    <a:pt x="19527" y="3144"/>
                    <a:pt x="24277" y="7847"/>
                    <a:pt x="24277" y="13693"/>
                  </a:cubicBezTo>
                  <a:cubicBezTo>
                    <a:pt x="24277" y="19539"/>
                    <a:pt x="19527" y="24289"/>
                    <a:pt x="13681" y="24289"/>
                  </a:cubicBezTo>
                  <a:cubicBezTo>
                    <a:pt x="7835" y="24289"/>
                    <a:pt x="3084" y="19539"/>
                    <a:pt x="3084" y="136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1519;p38">
              <a:extLst>
                <a:ext uri="{FF2B5EF4-FFF2-40B4-BE49-F238E27FC236}">
                  <a16:creationId xmlns:a16="http://schemas.microsoft.com/office/drawing/2014/main" id="{6B24BCFE-CC82-1257-E317-7D09C5872AC9}"/>
                </a:ext>
              </a:extLst>
            </p:cNvPr>
            <p:cNvGrpSpPr/>
            <p:nvPr/>
          </p:nvGrpSpPr>
          <p:grpSpPr>
            <a:xfrm>
              <a:off x="2021855" y="3402624"/>
              <a:ext cx="420811" cy="418507"/>
              <a:chOff x="-5971525" y="3273750"/>
              <a:chExt cx="292250" cy="290650"/>
            </a:xfrm>
          </p:grpSpPr>
          <p:sp>
            <p:nvSpPr>
              <p:cNvPr id="72" name="Google Shape;1520;p38">
                <a:extLst>
                  <a:ext uri="{FF2B5EF4-FFF2-40B4-BE49-F238E27FC236}">
                    <a16:creationId xmlns:a16="http://schemas.microsoft.com/office/drawing/2014/main" id="{BEB67817-0436-4576-351C-05732B83176A}"/>
                  </a:ext>
                </a:extLst>
              </p:cNvPr>
              <p:cNvSpPr/>
              <p:nvPr/>
            </p:nvSpPr>
            <p:spPr>
              <a:xfrm>
                <a:off x="-5868325" y="3273750"/>
                <a:ext cx="85075" cy="84300"/>
              </a:xfrm>
              <a:custGeom>
                <a:avLst/>
                <a:gdLst/>
                <a:ahLst/>
                <a:cxnLst/>
                <a:rect l="l" t="t" r="r" b="b"/>
                <a:pathLst>
                  <a:path w="3403" h="3372" extrusionOk="0">
                    <a:moveTo>
                      <a:pt x="1701" y="0"/>
                    </a:moveTo>
                    <a:cubicBezTo>
                      <a:pt x="788" y="0"/>
                      <a:pt x="0" y="756"/>
                      <a:pt x="0" y="1702"/>
                    </a:cubicBezTo>
                    <a:cubicBezTo>
                      <a:pt x="0" y="2615"/>
                      <a:pt x="788" y="3371"/>
                      <a:pt x="1701" y="3371"/>
                    </a:cubicBezTo>
                    <a:cubicBezTo>
                      <a:pt x="2646" y="3371"/>
                      <a:pt x="3403" y="2615"/>
                      <a:pt x="3403" y="1702"/>
                    </a:cubicBezTo>
                    <a:cubicBezTo>
                      <a:pt x="3403" y="756"/>
                      <a:pt x="2646" y="0"/>
                      <a:pt x="1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521;p38">
                <a:extLst>
                  <a:ext uri="{FF2B5EF4-FFF2-40B4-BE49-F238E27FC236}">
                    <a16:creationId xmlns:a16="http://schemas.microsoft.com/office/drawing/2014/main" id="{C8059BB2-FB6B-15FC-051B-A70E552A467B}"/>
                  </a:ext>
                </a:extLst>
              </p:cNvPr>
              <p:cNvSpPr/>
              <p:nvPr/>
            </p:nvSpPr>
            <p:spPr>
              <a:xfrm>
                <a:off x="-5971525" y="3308400"/>
                <a:ext cx="292250" cy="256000"/>
              </a:xfrm>
              <a:custGeom>
                <a:avLst/>
                <a:gdLst/>
                <a:ahLst/>
                <a:cxnLst/>
                <a:rect l="l" t="t" r="r" b="b"/>
                <a:pathLst>
                  <a:path w="11690" h="10240" extrusionOk="0">
                    <a:moveTo>
                      <a:pt x="2049" y="1"/>
                    </a:moveTo>
                    <a:cubicBezTo>
                      <a:pt x="1324" y="1"/>
                      <a:pt x="694" y="599"/>
                      <a:pt x="694" y="1355"/>
                    </a:cubicBezTo>
                    <a:cubicBezTo>
                      <a:pt x="694" y="1733"/>
                      <a:pt x="852" y="2080"/>
                      <a:pt x="1072" y="2300"/>
                    </a:cubicBezTo>
                    <a:cubicBezTo>
                      <a:pt x="442" y="2647"/>
                      <a:pt x="1" y="3340"/>
                      <a:pt x="1" y="4096"/>
                    </a:cubicBezTo>
                    <a:lnTo>
                      <a:pt x="1" y="5766"/>
                    </a:lnTo>
                    <a:cubicBezTo>
                      <a:pt x="1" y="6207"/>
                      <a:pt x="284" y="6617"/>
                      <a:pt x="694" y="6774"/>
                    </a:cubicBezTo>
                    <a:lnTo>
                      <a:pt x="694" y="8538"/>
                    </a:lnTo>
                    <a:cubicBezTo>
                      <a:pt x="694" y="9074"/>
                      <a:pt x="1167" y="9546"/>
                      <a:pt x="1702" y="9546"/>
                    </a:cubicBezTo>
                    <a:lnTo>
                      <a:pt x="2364" y="9546"/>
                    </a:lnTo>
                    <a:cubicBezTo>
                      <a:pt x="2931" y="9546"/>
                      <a:pt x="3403" y="9074"/>
                      <a:pt x="3403" y="8538"/>
                    </a:cubicBezTo>
                    <a:lnTo>
                      <a:pt x="3403" y="6774"/>
                    </a:lnTo>
                    <a:cubicBezTo>
                      <a:pt x="3529" y="6711"/>
                      <a:pt x="3624" y="6648"/>
                      <a:pt x="3750" y="6522"/>
                    </a:cubicBezTo>
                    <a:cubicBezTo>
                      <a:pt x="3876" y="6585"/>
                      <a:pt x="3939" y="6680"/>
                      <a:pt x="4097" y="6774"/>
                    </a:cubicBezTo>
                    <a:lnTo>
                      <a:pt x="4097" y="9200"/>
                    </a:lnTo>
                    <a:cubicBezTo>
                      <a:pt x="4097" y="9735"/>
                      <a:pt x="4569" y="10240"/>
                      <a:pt x="5136" y="10240"/>
                    </a:cubicBezTo>
                    <a:lnTo>
                      <a:pt x="6522" y="10240"/>
                    </a:lnTo>
                    <a:cubicBezTo>
                      <a:pt x="7058" y="10240"/>
                      <a:pt x="7562" y="9767"/>
                      <a:pt x="7562" y="9200"/>
                    </a:cubicBezTo>
                    <a:lnTo>
                      <a:pt x="7562" y="6774"/>
                    </a:lnTo>
                    <a:cubicBezTo>
                      <a:pt x="7688" y="6711"/>
                      <a:pt x="7814" y="6648"/>
                      <a:pt x="7940" y="6522"/>
                    </a:cubicBezTo>
                    <a:cubicBezTo>
                      <a:pt x="8035" y="6585"/>
                      <a:pt x="8129" y="6680"/>
                      <a:pt x="8287" y="6774"/>
                    </a:cubicBezTo>
                    <a:lnTo>
                      <a:pt x="8287" y="8538"/>
                    </a:lnTo>
                    <a:cubicBezTo>
                      <a:pt x="8287" y="9074"/>
                      <a:pt x="8759" y="9546"/>
                      <a:pt x="9295" y="9546"/>
                    </a:cubicBezTo>
                    <a:lnTo>
                      <a:pt x="9988" y="9546"/>
                    </a:lnTo>
                    <a:cubicBezTo>
                      <a:pt x="10524" y="9546"/>
                      <a:pt x="10996" y="9074"/>
                      <a:pt x="10996" y="8538"/>
                    </a:cubicBezTo>
                    <a:lnTo>
                      <a:pt x="10996" y="6774"/>
                    </a:lnTo>
                    <a:cubicBezTo>
                      <a:pt x="11406" y="6617"/>
                      <a:pt x="11658" y="6238"/>
                      <a:pt x="11658" y="5766"/>
                    </a:cubicBezTo>
                    <a:lnTo>
                      <a:pt x="11658" y="4096"/>
                    </a:lnTo>
                    <a:cubicBezTo>
                      <a:pt x="11689" y="3340"/>
                      <a:pt x="11280" y="2678"/>
                      <a:pt x="10650" y="2300"/>
                    </a:cubicBezTo>
                    <a:cubicBezTo>
                      <a:pt x="10870" y="2080"/>
                      <a:pt x="11028" y="1733"/>
                      <a:pt x="11028" y="1355"/>
                    </a:cubicBezTo>
                    <a:cubicBezTo>
                      <a:pt x="11028" y="599"/>
                      <a:pt x="10398" y="1"/>
                      <a:pt x="9641" y="1"/>
                    </a:cubicBezTo>
                    <a:cubicBezTo>
                      <a:pt x="8917" y="1"/>
                      <a:pt x="8287" y="599"/>
                      <a:pt x="8287" y="1355"/>
                    </a:cubicBezTo>
                    <a:cubicBezTo>
                      <a:pt x="8287" y="1733"/>
                      <a:pt x="8444" y="2080"/>
                      <a:pt x="8665" y="2300"/>
                    </a:cubicBezTo>
                    <a:cubicBezTo>
                      <a:pt x="8444" y="2426"/>
                      <a:pt x="8224" y="2584"/>
                      <a:pt x="8066" y="2773"/>
                    </a:cubicBezTo>
                    <a:cubicBezTo>
                      <a:pt x="7972" y="2521"/>
                      <a:pt x="7751" y="2237"/>
                      <a:pt x="7562" y="2017"/>
                    </a:cubicBezTo>
                    <a:cubicBezTo>
                      <a:pt x="7216" y="2395"/>
                      <a:pt x="6743" y="2584"/>
                      <a:pt x="6239" y="2647"/>
                    </a:cubicBezTo>
                    <a:lnTo>
                      <a:pt x="6239" y="4380"/>
                    </a:lnTo>
                    <a:cubicBezTo>
                      <a:pt x="6239" y="4604"/>
                      <a:pt x="6043" y="4722"/>
                      <a:pt x="5851" y="4722"/>
                    </a:cubicBezTo>
                    <a:cubicBezTo>
                      <a:pt x="5665" y="4722"/>
                      <a:pt x="5483" y="4612"/>
                      <a:pt x="5483" y="4380"/>
                    </a:cubicBezTo>
                    <a:lnTo>
                      <a:pt x="5483" y="2647"/>
                    </a:lnTo>
                    <a:cubicBezTo>
                      <a:pt x="4979" y="2584"/>
                      <a:pt x="4506" y="2332"/>
                      <a:pt x="4160" y="2017"/>
                    </a:cubicBezTo>
                    <a:cubicBezTo>
                      <a:pt x="3908" y="2237"/>
                      <a:pt x="3750" y="2521"/>
                      <a:pt x="3624" y="2773"/>
                    </a:cubicBezTo>
                    <a:cubicBezTo>
                      <a:pt x="3466" y="2584"/>
                      <a:pt x="3277" y="2426"/>
                      <a:pt x="3057" y="2300"/>
                    </a:cubicBezTo>
                    <a:cubicBezTo>
                      <a:pt x="3277" y="2080"/>
                      <a:pt x="3435" y="1733"/>
                      <a:pt x="3435" y="1355"/>
                    </a:cubicBezTo>
                    <a:cubicBezTo>
                      <a:pt x="3435" y="599"/>
                      <a:pt x="2805" y="1"/>
                      <a:pt x="20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Google Shape;1522;p38">
            <a:extLst>
              <a:ext uri="{FF2B5EF4-FFF2-40B4-BE49-F238E27FC236}">
                <a16:creationId xmlns:a16="http://schemas.microsoft.com/office/drawing/2014/main" id="{BAF37FCE-8EED-6909-6BAA-B05795BFED03}"/>
              </a:ext>
            </a:extLst>
          </p:cNvPr>
          <p:cNvGrpSpPr/>
          <p:nvPr/>
        </p:nvGrpSpPr>
        <p:grpSpPr>
          <a:xfrm>
            <a:off x="4340227" y="5565826"/>
            <a:ext cx="1431486" cy="2579452"/>
            <a:chOff x="3845149" y="2641166"/>
            <a:chExt cx="794846" cy="1393837"/>
          </a:xfrm>
        </p:grpSpPr>
        <p:sp>
          <p:nvSpPr>
            <p:cNvPr id="75" name="Google Shape;1523;p38">
              <a:extLst>
                <a:ext uri="{FF2B5EF4-FFF2-40B4-BE49-F238E27FC236}">
                  <a16:creationId xmlns:a16="http://schemas.microsoft.com/office/drawing/2014/main" id="{175246DA-E7D4-1999-7B87-790939375C4B}"/>
                </a:ext>
              </a:extLst>
            </p:cNvPr>
            <p:cNvSpPr/>
            <p:nvPr/>
          </p:nvSpPr>
          <p:spPr>
            <a:xfrm>
              <a:off x="3845149" y="2641166"/>
              <a:ext cx="794846" cy="1393837"/>
            </a:xfrm>
            <a:custGeom>
              <a:avLst/>
              <a:gdLst/>
              <a:ahLst/>
              <a:cxnLst/>
              <a:rect l="l" t="t" r="r" b="b"/>
              <a:pathLst>
                <a:path w="24837" h="43554" extrusionOk="0">
                  <a:moveTo>
                    <a:pt x="24837" y="12418"/>
                  </a:moveTo>
                  <a:cubicBezTo>
                    <a:pt x="24837" y="5584"/>
                    <a:pt x="19229" y="0"/>
                    <a:pt x="12407" y="0"/>
                  </a:cubicBezTo>
                  <a:cubicBezTo>
                    <a:pt x="5537" y="0"/>
                    <a:pt x="0" y="5584"/>
                    <a:pt x="0" y="12418"/>
                  </a:cubicBezTo>
                  <a:cubicBezTo>
                    <a:pt x="0" y="19038"/>
                    <a:pt x="5144" y="24467"/>
                    <a:pt x="11692" y="24848"/>
                  </a:cubicBezTo>
                  <a:lnTo>
                    <a:pt x="11692" y="38826"/>
                  </a:lnTo>
                  <a:cubicBezTo>
                    <a:pt x="10657" y="39148"/>
                    <a:pt x="10002" y="40065"/>
                    <a:pt x="10002" y="41124"/>
                  </a:cubicBezTo>
                  <a:cubicBezTo>
                    <a:pt x="10002" y="42446"/>
                    <a:pt x="11061" y="43553"/>
                    <a:pt x="12419" y="43553"/>
                  </a:cubicBezTo>
                  <a:cubicBezTo>
                    <a:pt x="13728" y="43553"/>
                    <a:pt x="14824" y="42446"/>
                    <a:pt x="14824" y="41124"/>
                  </a:cubicBezTo>
                  <a:cubicBezTo>
                    <a:pt x="14824" y="40065"/>
                    <a:pt x="14074" y="39136"/>
                    <a:pt x="13181" y="38826"/>
                  </a:cubicBezTo>
                  <a:lnTo>
                    <a:pt x="13181" y="24848"/>
                  </a:lnTo>
                  <a:cubicBezTo>
                    <a:pt x="19586" y="24467"/>
                    <a:pt x="24837" y="19038"/>
                    <a:pt x="24837" y="12418"/>
                  </a:cubicBezTo>
                  <a:close/>
                  <a:moveTo>
                    <a:pt x="2787" y="12418"/>
                  </a:moveTo>
                  <a:cubicBezTo>
                    <a:pt x="2787" y="7120"/>
                    <a:pt x="7097" y="2846"/>
                    <a:pt x="12395" y="2846"/>
                  </a:cubicBezTo>
                  <a:cubicBezTo>
                    <a:pt x="17693" y="2846"/>
                    <a:pt x="21991" y="7120"/>
                    <a:pt x="21991" y="12418"/>
                  </a:cubicBezTo>
                  <a:cubicBezTo>
                    <a:pt x="21991" y="17717"/>
                    <a:pt x="17693" y="22015"/>
                    <a:pt x="12395" y="22015"/>
                  </a:cubicBezTo>
                  <a:cubicBezTo>
                    <a:pt x="7097" y="22015"/>
                    <a:pt x="2787" y="17717"/>
                    <a:pt x="2787" y="124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1524;p38">
              <a:extLst>
                <a:ext uri="{FF2B5EF4-FFF2-40B4-BE49-F238E27FC236}">
                  <a16:creationId xmlns:a16="http://schemas.microsoft.com/office/drawing/2014/main" id="{B2918567-5DF1-D890-4383-014156918C08}"/>
                </a:ext>
              </a:extLst>
            </p:cNvPr>
            <p:cNvGrpSpPr/>
            <p:nvPr/>
          </p:nvGrpSpPr>
          <p:grpSpPr>
            <a:xfrm>
              <a:off x="4028794" y="2822573"/>
              <a:ext cx="427578" cy="421351"/>
              <a:chOff x="-5254775" y="3631325"/>
              <a:chExt cx="296950" cy="292625"/>
            </a:xfrm>
          </p:grpSpPr>
          <p:sp>
            <p:nvSpPr>
              <p:cNvPr id="77" name="Google Shape;1525;p38">
                <a:extLst>
                  <a:ext uri="{FF2B5EF4-FFF2-40B4-BE49-F238E27FC236}">
                    <a16:creationId xmlns:a16="http://schemas.microsoft.com/office/drawing/2014/main" id="{F7A20C64-BE27-1485-4255-793543C00C3E}"/>
                  </a:ext>
                </a:extLst>
              </p:cNvPr>
              <p:cNvSpPr/>
              <p:nvPr/>
            </p:nvSpPr>
            <p:spPr>
              <a:xfrm>
                <a:off x="-5246900" y="3766400"/>
                <a:ext cx="58300" cy="55150"/>
              </a:xfrm>
              <a:custGeom>
                <a:avLst/>
                <a:gdLst/>
                <a:ahLst/>
                <a:cxnLst/>
                <a:rect l="l" t="t" r="r" b="b"/>
                <a:pathLst>
                  <a:path w="2332" h="2206" extrusionOk="0">
                    <a:moveTo>
                      <a:pt x="1769" y="1"/>
                    </a:moveTo>
                    <a:cubicBezTo>
                      <a:pt x="1639" y="1"/>
                      <a:pt x="1513" y="48"/>
                      <a:pt x="1418" y="142"/>
                    </a:cubicBezTo>
                    <a:lnTo>
                      <a:pt x="189" y="1371"/>
                    </a:lnTo>
                    <a:cubicBezTo>
                      <a:pt x="0" y="1560"/>
                      <a:pt x="0" y="1875"/>
                      <a:pt x="189" y="2064"/>
                    </a:cubicBezTo>
                    <a:cubicBezTo>
                      <a:pt x="300" y="2159"/>
                      <a:pt x="434" y="2206"/>
                      <a:pt x="564" y="2206"/>
                    </a:cubicBezTo>
                    <a:cubicBezTo>
                      <a:pt x="694" y="2206"/>
                      <a:pt x="820" y="2159"/>
                      <a:pt x="914" y="2064"/>
                    </a:cubicBezTo>
                    <a:lnTo>
                      <a:pt x="2143" y="835"/>
                    </a:lnTo>
                    <a:cubicBezTo>
                      <a:pt x="2332" y="646"/>
                      <a:pt x="2332" y="331"/>
                      <a:pt x="2143" y="142"/>
                    </a:cubicBezTo>
                    <a:cubicBezTo>
                      <a:pt x="2033" y="48"/>
                      <a:pt x="1899" y="1"/>
                      <a:pt x="17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26;p38">
                <a:extLst>
                  <a:ext uri="{FF2B5EF4-FFF2-40B4-BE49-F238E27FC236}">
                    <a16:creationId xmlns:a16="http://schemas.microsoft.com/office/drawing/2014/main" id="{CEFF06B3-2AD1-EFF4-BC35-56FF97C86E82}"/>
                  </a:ext>
                </a:extLst>
              </p:cNvPr>
              <p:cNvSpPr/>
              <p:nvPr/>
            </p:nvSpPr>
            <p:spPr>
              <a:xfrm>
                <a:off x="-5216175" y="3795550"/>
                <a:ext cx="58300" cy="55950"/>
              </a:xfrm>
              <a:custGeom>
                <a:avLst/>
                <a:gdLst/>
                <a:ahLst/>
                <a:cxnLst/>
                <a:rect l="l" t="t" r="r" b="b"/>
                <a:pathLst>
                  <a:path w="2332" h="2238" extrusionOk="0">
                    <a:moveTo>
                      <a:pt x="1764" y="0"/>
                    </a:moveTo>
                    <a:cubicBezTo>
                      <a:pt x="1638" y="0"/>
                      <a:pt x="1512" y="47"/>
                      <a:pt x="1418" y="142"/>
                    </a:cubicBezTo>
                    <a:lnTo>
                      <a:pt x="189" y="1371"/>
                    </a:lnTo>
                    <a:cubicBezTo>
                      <a:pt x="0" y="1560"/>
                      <a:pt x="0" y="1875"/>
                      <a:pt x="189" y="2095"/>
                    </a:cubicBezTo>
                    <a:cubicBezTo>
                      <a:pt x="284" y="2190"/>
                      <a:pt x="410" y="2237"/>
                      <a:pt x="540" y="2237"/>
                    </a:cubicBezTo>
                    <a:cubicBezTo>
                      <a:pt x="670" y="2237"/>
                      <a:pt x="804" y="2190"/>
                      <a:pt x="914" y="2095"/>
                    </a:cubicBezTo>
                    <a:lnTo>
                      <a:pt x="2111" y="867"/>
                    </a:lnTo>
                    <a:cubicBezTo>
                      <a:pt x="2332" y="678"/>
                      <a:pt x="2332" y="363"/>
                      <a:pt x="2111" y="142"/>
                    </a:cubicBezTo>
                    <a:cubicBezTo>
                      <a:pt x="2016" y="47"/>
                      <a:pt x="1890" y="0"/>
                      <a:pt x="1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27;p38">
                <a:extLst>
                  <a:ext uri="{FF2B5EF4-FFF2-40B4-BE49-F238E27FC236}">
                    <a16:creationId xmlns:a16="http://schemas.microsoft.com/office/drawing/2014/main" id="{5A053DD7-6F9F-1FBB-621A-75F6BE9A7814}"/>
                  </a:ext>
                </a:extLst>
              </p:cNvPr>
              <p:cNvSpPr/>
              <p:nvPr/>
            </p:nvSpPr>
            <p:spPr>
              <a:xfrm>
                <a:off x="-5185475" y="3826250"/>
                <a:ext cx="57525" cy="55750"/>
              </a:xfrm>
              <a:custGeom>
                <a:avLst/>
                <a:gdLst/>
                <a:ahLst/>
                <a:cxnLst/>
                <a:rect l="l" t="t" r="r" b="b"/>
                <a:pathLst>
                  <a:path w="2301" h="2230" extrusionOk="0">
                    <a:moveTo>
                      <a:pt x="1765" y="1"/>
                    </a:moveTo>
                    <a:cubicBezTo>
                      <a:pt x="1639" y="1"/>
                      <a:pt x="1513" y="48"/>
                      <a:pt x="1419" y="143"/>
                    </a:cubicBezTo>
                    <a:lnTo>
                      <a:pt x="190" y="1371"/>
                    </a:lnTo>
                    <a:cubicBezTo>
                      <a:pt x="1" y="1560"/>
                      <a:pt x="1" y="1875"/>
                      <a:pt x="190" y="2064"/>
                    </a:cubicBezTo>
                    <a:cubicBezTo>
                      <a:pt x="284" y="2175"/>
                      <a:pt x="410" y="2230"/>
                      <a:pt x="536" y="2230"/>
                    </a:cubicBezTo>
                    <a:cubicBezTo>
                      <a:pt x="662" y="2230"/>
                      <a:pt x="788" y="2175"/>
                      <a:pt x="883" y="2064"/>
                    </a:cubicBezTo>
                    <a:lnTo>
                      <a:pt x="2112" y="836"/>
                    </a:lnTo>
                    <a:cubicBezTo>
                      <a:pt x="2301" y="647"/>
                      <a:pt x="2301" y="332"/>
                      <a:pt x="2112" y="143"/>
                    </a:cubicBezTo>
                    <a:cubicBezTo>
                      <a:pt x="2017" y="48"/>
                      <a:pt x="1891" y="1"/>
                      <a:pt x="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28;p38">
                <a:extLst>
                  <a:ext uri="{FF2B5EF4-FFF2-40B4-BE49-F238E27FC236}">
                    <a16:creationId xmlns:a16="http://schemas.microsoft.com/office/drawing/2014/main" id="{B848314B-FAF2-97A3-B08A-F90BEF533D12}"/>
                  </a:ext>
                </a:extLst>
              </p:cNvPr>
              <p:cNvSpPr/>
              <p:nvPr/>
            </p:nvSpPr>
            <p:spPr>
              <a:xfrm>
                <a:off x="-5156325" y="3856375"/>
                <a:ext cx="58300" cy="55750"/>
              </a:xfrm>
              <a:custGeom>
                <a:avLst/>
                <a:gdLst/>
                <a:ahLst/>
                <a:cxnLst/>
                <a:rect l="l" t="t" r="r" b="b"/>
                <a:pathLst>
                  <a:path w="2332" h="2230" extrusionOk="0">
                    <a:moveTo>
                      <a:pt x="1781" y="1"/>
                    </a:moveTo>
                    <a:cubicBezTo>
                      <a:pt x="1655" y="1"/>
                      <a:pt x="1529" y="56"/>
                      <a:pt x="1418" y="166"/>
                    </a:cubicBezTo>
                    <a:lnTo>
                      <a:pt x="190" y="1395"/>
                    </a:lnTo>
                    <a:cubicBezTo>
                      <a:pt x="1" y="1584"/>
                      <a:pt x="1" y="1899"/>
                      <a:pt x="190" y="2088"/>
                    </a:cubicBezTo>
                    <a:cubicBezTo>
                      <a:pt x="300" y="2183"/>
                      <a:pt x="442" y="2230"/>
                      <a:pt x="575" y="2230"/>
                    </a:cubicBezTo>
                    <a:cubicBezTo>
                      <a:pt x="709" y="2230"/>
                      <a:pt x="835" y="2183"/>
                      <a:pt x="914" y="2088"/>
                    </a:cubicBezTo>
                    <a:lnTo>
                      <a:pt x="2143" y="859"/>
                    </a:lnTo>
                    <a:cubicBezTo>
                      <a:pt x="2332" y="670"/>
                      <a:pt x="2332" y="355"/>
                      <a:pt x="2143" y="166"/>
                    </a:cubicBezTo>
                    <a:cubicBezTo>
                      <a:pt x="2033" y="56"/>
                      <a:pt x="1907" y="1"/>
                      <a:pt x="17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29;p38">
                <a:extLst>
                  <a:ext uri="{FF2B5EF4-FFF2-40B4-BE49-F238E27FC236}">
                    <a16:creationId xmlns:a16="http://schemas.microsoft.com/office/drawing/2014/main" id="{333B7261-FE81-C7E0-81C6-C81E8132B56B}"/>
                  </a:ext>
                </a:extLst>
              </p:cNvPr>
              <p:cNvSpPr/>
              <p:nvPr/>
            </p:nvSpPr>
            <p:spPr>
              <a:xfrm>
                <a:off x="-5105925" y="3886525"/>
                <a:ext cx="37050" cy="37425"/>
              </a:xfrm>
              <a:custGeom>
                <a:avLst/>
                <a:gdLst/>
                <a:ahLst/>
                <a:cxnLst/>
                <a:rect l="l" t="t" r="r" b="b"/>
                <a:pathLst>
                  <a:path w="1482" h="1497" extrusionOk="0">
                    <a:moveTo>
                      <a:pt x="662" y="0"/>
                    </a:moveTo>
                    <a:lnTo>
                      <a:pt x="536" y="126"/>
                    </a:lnTo>
                    <a:lnTo>
                      <a:pt x="1" y="756"/>
                    </a:lnTo>
                    <a:lnTo>
                      <a:pt x="599" y="1355"/>
                    </a:lnTo>
                    <a:cubicBezTo>
                      <a:pt x="694" y="1449"/>
                      <a:pt x="820" y="1497"/>
                      <a:pt x="946" y="1497"/>
                    </a:cubicBezTo>
                    <a:cubicBezTo>
                      <a:pt x="1072" y="1497"/>
                      <a:pt x="1198" y="1449"/>
                      <a:pt x="1293" y="1355"/>
                    </a:cubicBezTo>
                    <a:cubicBezTo>
                      <a:pt x="1482" y="1166"/>
                      <a:pt x="1482" y="851"/>
                      <a:pt x="1293" y="662"/>
                    </a:cubicBezTo>
                    <a:lnTo>
                      <a:pt x="6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30;p38">
                <a:extLst>
                  <a:ext uri="{FF2B5EF4-FFF2-40B4-BE49-F238E27FC236}">
                    <a16:creationId xmlns:a16="http://schemas.microsoft.com/office/drawing/2014/main" id="{7E008534-6831-7680-BBFC-58C98E8FE369}"/>
                  </a:ext>
                </a:extLst>
              </p:cNvPr>
              <p:cNvSpPr/>
              <p:nvPr/>
            </p:nvSpPr>
            <p:spPr>
              <a:xfrm>
                <a:off x="-5254775" y="3648050"/>
                <a:ext cx="278050" cy="248325"/>
              </a:xfrm>
              <a:custGeom>
                <a:avLst/>
                <a:gdLst/>
                <a:ahLst/>
                <a:cxnLst/>
                <a:rect l="l" t="t" r="r" b="b"/>
                <a:pathLst>
                  <a:path w="11122" h="9933" extrusionOk="0">
                    <a:moveTo>
                      <a:pt x="4049" y="1"/>
                    </a:moveTo>
                    <a:cubicBezTo>
                      <a:pt x="3781" y="1"/>
                      <a:pt x="3513" y="103"/>
                      <a:pt x="3308" y="308"/>
                    </a:cubicBezTo>
                    <a:lnTo>
                      <a:pt x="410" y="3364"/>
                    </a:lnTo>
                    <a:cubicBezTo>
                      <a:pt x="0" y="3774"/>
                      <a:pt x="0" y="4435"/>
                      <a:pt x="410" y="4813"/>
                    </a:cubicBezTo>
                    <a:lnTo>
                      <a:pt x="631" y="5065"/>
                    </a:lnTo>
                    <a:lnTo>
                      <a:pt x="1198" y="4498"/>
                    </a:lnTo>
                    <a:cubicBezTo>
                      <a:pt x="1454" y="4242"/>
                      <a:pt x="1794" y="4106"/>
                      <a:pt x="2122" y="4106"/>
                    </a:cubicBezTo>
                    <a:cubicBezTo>
                      <a:pt x="2398" y="4106"/>
                      <a:pt x="2666" y="4202"/>
                      <a:pt x="2867" y="4404"/>
                    </a:cubicBezTo>
                    <a:cubicBezTo>
                      <a:pt x="3151" y="4624"/>
                      <a:pt x="3308" y="4971"/>
                      <a:pt x="3277" y="5286"/>
                    </a:cubicBezTo>
                    <a:cubicBezTo>
                      <a:pt x="3592" y="5286"/>
                      <a:pt x="3907" y="5412"/>
                      <a:pt x="4128" y="5664"/>
                    </a:cubicBezTo>
                    <a:cubicBezTo>
                      <a:pt x="4380" y="5884"/>
                      <a:pt x="4506" y="6200"/>
                      <a:pt x="4506" y="6515"/>
                    </a:cubicBezTo>
                    <a:cubicBezTo>
                      <a:pt x="4821" y="6515"/>
                      <a:pt x="5136" y="6641"/>
                      <a:pt x="5356" y="6861"/>
                    </a:cubicBezTo>
                    <a:cubicBezTo>
                      <a:pt x="5608" y="7113"/>
                      <a:pt x="5703" y="7428"/>
                      <a:pt x="5703" y="7743"/>
                    </a:cubicBezTo>
                    <a:cubicBezTo>
                      <a:pt x="6018" y="7743"/>
                      <a:pt x="6364" y="7869"/>
                      <a:pt x="6585" y="8090"/>
                    </a:cubicBezTo>
                    <a:cubicBezTo>
                      <a:pt x="6837" y="8342"/>
                      <a:pt x="6931" y="8657"/>
                      <a:pt x="6931" y="8909"/>
                    </a:cubicBezTo>
                    <a:lnTo>
                      <a:pt x="7814" y="9791"/>
                    </a:lnTo>
                    <a:cubicBezTo>
                      <a:pt x="7908" y="9886"/>
                      <a:pt x="8034" y="9933"/>
                      <a:pt x="8160" y="9933"/>
                    </a:cubicBezTo>
                    <a:cubicBezTo>
                      <a:pt x="8286" y="9933"/>
                      <a:pt x="8412" y="9886"/>
                      <a:pt x="8507" y="9791"/>
                    </a:cubicBezTo>
                    <a:cubicBezTo>
                      <a:pt x="8727" y="9602"/>
                      <a:pt x="8727" y="9287"/>
                      <a:pt x="8507" y="9066"/>
                    </a:cubicBezTo>
                    <a:lnTo>
                      <a:pt x="7656" y="8216"/>
                    </a:lnTo>
                    <a:cubicBezTo>
                      <a:pt x="7530" y="8090"/>
                      <a:pt x="7530" y="7869"/>
                      <a:pt x="7656" y="7743"/>
                    </a:cubicBezTo>
                    <a:cubicBezTo>
                      <a:pt x="7748" y="7596"/>
                      <a:pt x="7851" y="7534"/>
                      <a:pt x="7953" y="7534"/>
                    </a:cubicBezTo>
                    <a:cubicBezTo>
                      <a:pt x="8024" y="7534"/>
                      <a:pt x="8095" y="7565"/>
                      <a:pt x="8160" y="7617"/>
                    </a:cubicBezTo>
                    <a:lnTo>
                      <a:pt x="9011" y="8499"/>
                    </a:lnTo>
                    <a:cubicBezTo>
                      <a:pt x="9121" y="8594"/>
                      <a:pt x="9255" y="8641"/>
                      <a:pt x="9385" y="8641"/>
                    </a:cubicBezTo>
                    <a:cubicBezTo>
                      <a:pt x="9515" y="8641"/>
                      <a:pt x="9641" y="8594"/>
                      <a:pt x="9735" y="8499"/>
                    </a:cubicBezTo>
                    <a:cubicBezTo>
                      <a:pt x="9924" y="8279"/>
                      <a:pt x="9924" y="7964"/>
                      <a:pt x="9735" y="7775"/>
                    </a:cubicBezTo>
                    <a:lnTo>
                      <a:pt x="8853" y="6924"/>
                    </a:lnTo>
                    <a:cubicBezTo>
                      <a:pt x="8759" y="6798"/>
                      <a:pt x="8759" y="6578"/>
                      <a:pt x="8853" y="6452"/>
                    </a:cubicBezTo>
                    <a:cubicBezTo>
                      <a:pt x="8916" y="6389"/>
                      <a:pt x="9011" y="6357"/>
                      <a:pt x="9101" y="6357"/>
                    </a:cubicBezTo>
                    <a:cubicBezTo>
                      <a:pt x="9192" y="6357"/>
                      <a:pt x="9279" y="6389"/>
                      <a:pt x="9326" y="6452"/>
                    </a:cubicBezTo>
                    <a:lnTo>
                      <a:pt x="10208" y="7302"/>
                    </a:lnTo>
                    <a:cubicBezTo>
                      <a:pt x="10303" y="7397"/>
                      <a:pt x="10429" y="7444"/>
                      <a:pt x="10555" y="7444"/>
                    </a:cubicBezTo>
                    <a:cubicBezTo>
                      <a:pt x="10681" y="7444"/>
                      <a:pt x="10807" y="7397"/>
                      <a:pt x="10901" y="7302"/>
                    </a:cubicBezTo>
                    <a:cubicBezTo>
                      <a:pt x="11122" y="7113"/>
                      <a:pt x="11122" y="6798"/>
                      <a:pt x="10901" y="6609"/>
                    </a:cubicBezTo>
                    <a:lnTo>
                      <a:pt x="10334" y="6010"/>
                    </a:lnTo>
                    <a:lnTo>
                      <a:pt x="10208" y="5884"/>
                    </a:lnTo>
                    <a:lnTo>
                      <a:pt x="6931" y="2608"/>
                    </a:lnTo>
                    <a:cubicBezTo>
                      <a:pt x="6884" y="2561"/>
                      <a:pt x="6798" y="2537"/>
                      <a:pt x="6707" y="2537"/>
                    </a:cubicBezTo>
                    <a:cubicBezTo>
                      <a:pt x="6616" y="2537"/>
                      <a:pt x="6522" y="2561"/>
                      <a:pt x="6459" y="2608"/>
                    </a:cubicBezTo>
                    <a:lnTo>
                      <a:pt x="5167" y="3931"/>
                    </a:lnTo>
                    <a:cubicBezTo>
                      <a:pt x="4904" y="4176"/>
                      <a:pt x="4562" y="4308"/>
                      <a:pt x="4229" y="4308"/>
                    </a:cubicBezTo>
                    <a:cubicBezTo>
                      <a:pt x="4004" y="4308"/>
                      <a:pt x="3783" y="4247"/>
                      <a:pt x="3592" y="4120"/>
                    </a:cubicBezTo>
                    <a:cubicBezTo>
                      <a:pt x="2962" y="3679"/>
                      <a:pt x="2930" y="2829"/>
                      <a:pt x="3434" y="2293"/>
                    </a:cubicBezTo>
                    <a:lnTo>
                      <a:pt x="5010" y="529"/>
                    </a:lnTo>
                    <a:lnTo>
                      <a:pt x="4789" y="308"/>
                    </a:lnTo>
                    <a:cubicBezTo>
                      <a:pt x="4584" y="103"/>
                      <a:pt x="4317" y="1"/>
                      <a:pt x="40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31;p38">
                <a:extLst>
                  <a:ext uri="{FF2B5EF4-FFF2-40B4-BE49-F238E27FC236}">
                    <a16:creationId xmlns:a16="http://schemas.microsoft.com/office/drawing/2014/main" id="{1C500050-F1BE-1F7C-C54B-E2DA4EF4931B}"/>
                  </a:ext>
                </a:extLst>
              </p:cNvPr>
              <p:cNvSpPr/>
              <p:nvPr/>
            </p:nvSpPr>
            <p:spPr>
              <a:xfrm>
                <a:off x="-5163425" y="3631325"/>
                <a:ext cx="205600" cy="150450"/>
              </a:xfrm>
              <a:custGeom>
                <a:avLst/>
                <a:gdLst/>
                <a:ahLst/>
                <a:cxnLst/>
                <a:rect l="l" t="t" r="r" b="b"/>
                <a:pathLst>
                  <a:path w="8224" h="6018" extrusionOk="0">
                    <a:moveTo>
                      <a:pt x="3699" y="0"/>
                    </a:moveTo>
                    <a:cubicBezTo>
                      <a:pt x="3435" y="0"/>
                      <a:pt x="3167" y="95"/>
                      <a:pt x="2962" y="284"/>
                    </a:cubicBezTo>
                    <a:lnTo>
                      <a:pt x="2364" y="883"/>
                    </a:lnTo>
                    <a:lnTo>
                      <a:pt x="2269" y="1009"/>
                    </a:lnTo>
                    <a:lnTo>
                      <a:pt x="222" y="3245"/>
                    </a:lnTo>
                    <a:cubicBezTo>
                      <a:pt x="1" y="3435"/>
                      <a:pt x="1" y="3781"/>
                      <a:pt x="222" y="3970"/>
                    </a:cubicBezTo>
                    <a:cubicBezTo>
                      <a:pt x="316" y="4065"/>
                      <a:pt x="442" y="4112"/>
                      <a:pt x="568" y="4112"/>
                    </a:cubicBezTo>
                    <a:cubicBezTo>
                      <a:pt x="694" y="4112"/>
                      <a:pt x="820" y="4065"/>
                      <a:pt x="915" y="3970"/>
                    </a:cubicBezTo>
                    <a:lnTo>
                      <a:pt x="2269" y="2615"/>
                    </a:lnTo>
                    <a:cubicBezTo>
                      <a:pt x="2458" y="2426"/>
                      <a:pt x="2718" y="2332"/>
                      <a:pt x="2982" y="2332"/>
                    </a:cubicBezTo>
                    <a:cubicBezTo>
                      <a:pt x="3246" y="2332"/>
                      <a:pt x="3514" y="2426"/>
                      <a:pt x="3719" y="2615"/>
                    </a:cubicBezTo>
                    <a:lnTo>
                      <a:pt x="7090" y="6018"/>
                    </a:lnTo>
                    <a:lnTo>
                      <a:pt x="7814" y="5356"/>
                    </a:lnTo>
                    <a:cubicBezTo>
                      <a:pt x="8224" y="4947"/>
                      <a:pt x="8224" y="4285"/>
                      <a:pt x="7814" y="3876"/>
                    </a:cubicBezTo>
                    <a:lnTo>
                      <a:pt x="4412" y="284"/>
                    </a:lnTo>
                    <a:cubicBezTo>
                      <a:pt x="4223" y="95"/>
                      <a:pt x="3963" y="0"/>
                      <a:pt x="36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4" name="Google Shape;1532;p38">
            <a:extLst>
              <a:ext uri="{FF2B5EF4-FFF2-40B4-BE49-F238E27FC236}">
                <a16:creationId xmlns:a16="http://schemas.microsoft.com/office/drawing/2014/main" id="{C51CF5B3-605B-ADD1-A8C2-51DC58B3C551}"/>
              </a:ext>
            </a:extLst>
          </p:cNvPr>
          <p:cNvGrpSpPr/>
          <p:nvPr/>
        </p:nvGrpSpPr>
        <p:grpSpPr>
          <a:xfrm rot="6453684">
            <a:off x="10884559" y="6176715"/>
            <a:ext cx="1022505" cy="1836958"/>
            <a:chOff x="5664646" y="728054"/>
            <a:chExt cx="567756" cy="992622"/>
          </a:xfrm>
        </p:grpSpPr>
        <p:sp>
          <p:nvSpPr>
            <p:cNvPr id="85" name="Google Shape;1533;p38">
              <a:extLst>
                <a:ext uri="{FF2B5EF4-FFF2-40B4-BE49-F238E27FC236}">
                  <a16:creationId xmlns:a16="http://schemas.microsoft.com/office/drawing/2014/main" id="{BA26014B-86F2-C541-FD83-52AE56730EF5}"/>
                </a:ext>
              </a:extLst>
            </p:cNvPr>
            <p:cNvSpPr/>
            <p:nvPr/>
          </p:nvSpPr>
          <p:spPr>
            <a:xfrm>
              <a:off x="5664646" y="728054"/>
              <a:ext cx="567756" cy="992622"/>
            </a:xfrm>
            <a:custGeom>
              <a:avLst/>
              <a:gdLst/>
              <a:ahLst/>
              <a:cxnLst/>
              <a:rect l="l" t="t" r="r" b="b"/>
              <a:pathLst>
                <a:path w="17741" h="31017" extrusionOk="0">
                  <a:moveTo>
                    <a:pt x="17741" y="8835"/>
                  </a:moveTo>
                  <a:cubicBezTo>
                    <a:pt x="17741" y="3977"/>
                    <a:pt x="13729" y="1"/>
                    <a:pt x="8871" y="1"/>
                  </a:cubicBezTo>
                  <a:cubicBezTo>
                    <a:pt x="3977" y="1"/>
                    <a:pt x="1" y="3977"/>
                    <a:pt x="1" y="8835"/>
                  </a:cubicBezTo>
                  <a:cubicBezTo>
                    <a:pt x="1" y="13550"/>
                    <a:pt x="3692" y="17419"/>
                    <a:pt x="8299" y="17693"/>
                  </a:cubicBezTo>
                  <a:lnTo>
                    <a:pt x="8299" y="27647"/>
                  </a:lnTo>
                  <a:cubicBezTo>
                    <a:pt x="7561" y="27873"/>
                    <a:pt x="7121" y="28540"/>
                    <a:pt x="7121" y="29290"/>
                  </a:cubicBezTo>
                  <a:cubicBezTo>
                    <a:pt x="7121" y="30231"/>
                    <a:pt x="7883" y="31016"/>
                    <a:pt x="8847" y="31016"/>
                  </a:cubicBezTo>
                  <a:cubicBezTo>
                    <a:pt x="9776" y="31016"/>
                    <a:pt x="10609" y="30231"/>
                    <a:pt x="10609" y="29290"/>
                  </a:cubicBezTo>
                  <a:cubicBezTo>
                    <a:pt x="10609" y="28528"/>
                    <a:pt x="10085" y="27873"/>
                    <a:pt x="9490" y="27647"/>
                  </a:cubicBezTo>
                  <a:lnTo>
                    <a:pt x="9490" y="17693"/>
                  </a:lnTo>
                  <a:cubicBezTo>
                    <a:pt x="13955" y="17419"/>
                    <a:pt x="17741" y="13550"/>
                    <a:pt x="17741" y="8835"/>
                  </a:cubicBezTo>
                  <a:close/>
                  <a:moveTo>
                    <a:pt x="1989" y="8835"/>
                  </a:moveTo>
                  <a:cubicBezTo>
                    <a:pt x="1989" y="5061"/>
                    <a:pt x="5061" y="2025"/>
                    <a:pt x="8835" y="2025"/>
                  </a:cubicBezTo>
                  <a:cubicBezTo>
                    <a:pt x="12609" y="2025"/>
                    <a:pt x="15681" y="5061"/>
                    <a:pt x="15681" y="8835"/>
                  </a:cubicBezTo>
                  <a:cubicBezTo>
                    <a:pt x="15681" y="12609"/>
                    <a:pt x="12609" y="15681"/>
                    <a:pt x="8835" y="15681"/>
                  </a:cubicBezTo>
                  <a:cubicBezTo>
                    <a:pt x="5061" y="15681"/>
                    <a:pt x="1989" y="12609"/>
                    <a:pt x="1989" y="883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1534;p38">
              <a:extLst>
                <a:ext uri="{FF2B5EF4-FFF2-40B4-BE49-F238E27FC236}">
                  <a16:creationId xmlns:a16="http://schemas.microsoft.com/office/drawing/2014/main" id="{E71A24BB-69FC-7EF6-13F1-630BF2856DD3}"/>
                </a:ext>
              </a:extLst>
            </p:cNvPr>
            <p:cNvGrpSpPr/>
            <p:nvPr/>
          </p:nvGrpSpPr>
          <p:grpSpPr>
            <a:xfrm>
              <a:off x="5818475" y="840209"/>
              <a:ext cx="260124" cy="305585"/>
              <a:chOff x="-64022550" y="3727425"/>
              <a:chExt cx="270175" cy="317425"/>
            </a:xfrm>
          </p:grpSpPr>
          <p:sp>
            <p:nvSpPr>
              <p:cNvPr id="87" name="Google Shape;1535;p38">
                <a:extLst>
                  <a:ext uri="{FF2B5EF4-FFF2-40B4-BE49-F238E27FC236}">
                    <a16:creationId xmlns:a16="http://schemas.microsoft.com/office/drawing/2014/main" id="{9EFA242B-60E9-B300-5B74-998937E5F031}"/>
                  </a:ext>
                </a:extLst>
              </p:cNvPr>
              <p:cNvSpPr/>
              <p:nvPr/>
            </p:nvSpPr>
            <p:spPr>
              <a:xfrm>
                <a:off x="-64022550" y="3912500"/>
                <a:ext cx="270175" cy="90600"/>
              </a:xfrm>
              <a:custGeom>
                <a:avLst/>
                <a:gdLst/>
                <a:ahLst/>
                <a:cxnLst/>
                <a:rect l="l" t="t" r="r" b="b"/>
                <a:pathLst>
                  <a:path w="10807" h="3624" extrusionOk="0">
                    <a:moveTo>
                      <a:pt x="2111" y="1"/>
                    </a:moveTo>
                    <a:cubicBezTo>
                      <a:pt x="945" y="1"/>
                      <a:pt x="0" y="946"/>
                      <a:pt x="0" y="2080"/>
                    </a:cubicBezTo>
                    <a:lnTo>
                      <a:pt x="0" y="3183"/>
                    </a:lnTo>
                    <a:cubicBezTo>
                      <a:pt x="0" y="3435"/>
                      <a:pt x="221" y="3624"/>
                      <a:pt x="441" y="3624"/>
                    </a:cubicBezTo>
                    <a:lnTo>
                      <a:pt x="10365" y="3624"/>
                    </a:lnTo>
                    <a:cubicBezTo>
                      <a:pt x="10618" y="3624"/>
                      <a:pt x="10807" y="3435"/>
                      <a:pt x="10807" y="3183"/>
                    </a:cubicBezTo>
                    <a:lnTo>
                      <a:pt x="10807" y="2080"/>
                    </a:lnTo>
                    <a:cubicBezTo>
                      <a:pt x="10807" y="946"/>
                      <a:pt x="9861" y="1"/>
                      <a:pt x="87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36;p38">
                <a:extLst>
                  <a:ext uri="{FF2B5EF4-FFF2-40B4-BE49-F238E27FC236}">
                    <a16:creationId xmlns:a16="http://schemas.microsoft.com/office/drawing/2014/main" id="{48F2F98B-FD09-8EA2-0318-8BC9700CDE21}"/>
                  </a:ext>
                </a:extLst>
              </p:cNvPr>
              <p:cNvSpPr/>
              <p:nvPr/>
            </p:nvSpPr>
            <p:spPr>
              <a:xfrm>
                <a:off x="-64000500" y="4023550"/>
                <a:ext cx="227650" cy="21300"/>
              </a:xfrm>
              <a:custGeom>
                <a:avLst/>
                <a:gdLst/>
                <a:ahLst/>
                <a:cxnLst/>
                <a:rect l="l" t="t" r="r" b="b"/>
                <a:pathLst>
                  <a:path w="9106" h="852" extrusionOk="0">
                    <a:moveTo>
                      <a:pt x="0" y="1"/>
                    </a:moveTo>
                    <a:lnTo>
                      <a:pt x="0" y="442"/>
                    </a:lnTo>
                    <a:cubicBezTo>
                      <a:pt x="0" y="694"/>
                      <a:pt x="190" y="851"/>
                      <a:pt x="442" y="851"/>
                    </a:cubicBezTo>
                    <a:lnTo>
                      <a:pt x="8696" y="851"/>
                    </a:lnTo>
                    <a:cubicBezTo>
                      <a:pt x="8948" y="851"/>
                      <a:pt x="9105" y="631"/>
                      <a:pt x="9105" y="442"/>
                    </a:cubicBezTo>
                    <a:lnTo>
                      <a:pt x="91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37;p38">
                <a:extLst>
                  <a:ext uri="{FF2B5EF4-FFF2-40B4-BE49-F238E27FC236}">
                    <a16:creationId xmlns:a16="http://schemas.microsoft.com/office/drawing/2014/main" id="{9FA5248F-A1ED-C498-01E6-D45B161940C7}"/>
                  </a:ext>
                </a:extLst>
              </p:cNvPr>
              <p:cNvSpPr/>
              <p:nvPr/>
            </p:nvSpPr>
            <p:spPr>
              <a:xfrm>
                <a:off x="-63960325" y="3727425"/>
                <a:ext cx="144925" cy="165425"/>
              </a:xfrm>
              <a:custGeom>
                <a:avLst/>
                <a:gdLst/>
                <a:ahLst/>
                <a:cxnLst/>
                <a:rect l="l" t="t" r="r" b="b"/>
                <a:pathLst>
                  <a:path w="5797" h="6617" extrusionOk="0">
                    <a:moveTo>
                      <a:pt x="2930" y="0"/>
                    </a:moveTo>
                    <a:cubicBezTo>
                      <a:pt x="1292" y="0"/>
                      <a:pt x="0" y="1292"/>
                      <a:pt x="0" y="2867"/>
                    </a:cubicBezTo>
                    <a:cubicBezTo>
                      <a:pt x="32" y="3812"/>
                      <a:pt x="504" y="4694"/>
                      <a:pt x="1260" y="5230"/>
                    </a:cubicBezTo>
                    <a:lnTo>
                      <a:pt x="1260" y="6616"/>
                    </a:lnTo>
                    <a:lnTo>
                      <a:pt x="4568" y="6616"/>
                    </a:lnTo>
                    <a:lnTo>
                      <a:pt x="4568" y="5230"/>
                    </a:lnTo>
                    <a:cubicBezTo>
                      <a:pt x="5356" y="4694"/>
                      <a:pt x="5797" y="3812"/>
                      <a:pt x="5797" y="2867"/>
                    </a:cubicBezTo>
                    <a:cubicBezTo>
                      <a:pt x="5797" y="1260"/>
                      <a:pt x="4505" y="0"/>
                      <a:pt x="29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0" name="Google Shape;1538;p38">
            <a:extLst>
              <a:ext uri="{FF2B5EF4-FFF2-40B4-BE49-F238E27FC236}">
                <a16:creationId xmlns:a16="http://schemas.microsoft.com/office/drawing/2014/main" id="{A5F8E2DD-B298-D060-8BD4-CE2B1BDF8DDA}"/>
              </a:ext>
            </a:extLst>
          </p:cNvPr>
          <p:cNvGrpSpPr/>
          <p:nvPr/>
        </p:nvGrpSpPr>
        <p:grpSpPr>
          <a:xfrm rot="6296017">
            <a:off x="10439708" y="2794947"/>
            <a:ext cx="1204402" cy="2163401"/>
            <a:chOff x="4136876" y="1017841"/>
            <a:chExt cx="668756" cy="1169019"/>
          </a:xfrm>
        </p:grpSpPr>
        <p:sp>
          <p:nvSpPr>
            <p:cNvPr id="91" name="Google Shape;1539;p38">
              <a:extLst>
                <a:ext uri="{FF2B5EF4-FFF2-40B4-BE49-F238E27FC236}">
                  <a16:creationId xmlns:a16="http://schemas.microsoft.com/office/drawing/2014/main" id="{EDA62DAE-CCB9-A286-E5EC-27BBA43FDB7D}"/>
                </a:ext>
              </a:extLst>
            </p:cNvPr>
            <p:cNvSpPr/>
            <p:nvPr/>
          </p:nvSpPr>
          <p:spPr>
            <a:xfrm>
              <a:off x="4136876" y="1017841"/>
              <a:ext cx="668756" cy="1169019"/>
            </a:xfrm>
            <a:custGeom>
              <a:avLst/>
              <a:gdLst/>
              <a:ahLst/>
              <a:cxnLst/>
              <a:rect l="l" t="t" r="r" b="b"/>
              <a:pathLst>
                <a:path w="20897" h="36529" extrusionOk="0">
                  <a:moveTo>
                    <a:pt x="20896" y="10407"/>
                  </a:moveTo>
                  <a:cubicBezTo>
                    <a:pt x="20896" y="4680"/>
                    <a:pt x="16217" y="0"/>
                    <a:pt x="10490" y="0"/>
                  </a:cubicBezTo>
                  <a:cubicBezTo>
                    <a:pt x="4740" y="0"/>
                    <a:pt x="1" y="4680"/>
                    <a:pt x="1" y="10407"/>
                  </a:cubicBezTo>
                  <a:cubicBezTo>
                    <a:pt x="1" y="15967"/>
                    <a:pt x="4228" y="20515"/>
                    <a:pt x="9728" y="20836"/>
                  </a:cubicBezTo>
                  <a:lnTo>
                    <a:pt x="9728" y="32564"/>
                  </a:lnTo>
                  <a:cubicBezTo>
                    <a:pt x="8835" y="32838"/>
                    <a:pt x="8407" y="33600"/>
                    <a:pt x="8407" y="34493"/>
                  </a:cubicBezTo>
                  <a:cubicBezTo>
                    <a:pt x="8407" y="35600"/>
                    <a:pt x="9347" y="36529"/>
                    <a:pt x="10478" y="36529"/>
                  </a:cubicBezTo>
                  <a:cubicBezTo>
                    <a:pt x="11586" y="36529"/>
                    <a:pt x="12479" y="35600"/>
                    <a:pt x="12479" y="34493"/>
                  </a:cubicBezTo>
                  <a:cubicBezTo>
                    <a:pt x="12479" y="33600"/>
                    <a:pt x="11812" y="32826"/>
                    <a:pt x="11074" y="32564"/>
                  </a:cubicBezTo>
                  <a:lnTo>
                    <a:pt x="11074" y="20836"/>
                  </a:lnTo>
                  <a:cubicBezTo>
                    <a:pt x="16432" y="20515"/>
                    <a:pt x="20896" y="15967"/>
                    <a:pt x="20896" y="10407"/>
                  </a:cubicBezTo>
                  <a:close/>
                  <a:moveTo>
                    <a:pt x="2454" y="10407"/>
                  </a:moveTo>
                  <a:cubicBezTo>
                    <a:pt x="2454" y="5965"/>
                    <a:pt x="6061" y="2382"/>
                    <a:pt x="10502" y="2382"/>
                  </a:cubicBezTo>
                  <a:cubicBezTo>
                    <a:pt x="14955" y="2382"/>
                    <a:pt x="18563" y="5965"/>
                    <a:pt x="18563" y="10407"/>
                  </a:cubicBezTo>
                  <a:cubicBezTo>
                    <a:pt x="18563" y="14859"/>
                    <a:pt x="14955" y="18467"/>
                    <a:pt x="10502" y="18467"/>
                  </a:cubicBezTo>
                  <a:cubicBezTo>
                    <a:pt x="6061" y="18467"/>
                    <a:pt x="2454" y="14859"/>
                    <a:pt x="2454" y="1040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1540;p38">
              <a:extLst>
                <a:ext uri="{FF2B5EF4-FFF2-40B4-BE49-F238E27FC236}">
                  <a16:creationId xmlns:a16="http://schemas.microsoft.com/office/drawing/2014/main" id="{5156F89A-BC06-1AE5-D801-7F31E5620521}"/>
                </a:ext>
              </a:extLst>
            </p:cNvPr>
            <p:cNvGrpSpPr/>
            <p:nvPr/>
          </p:nvGrpSpPr>
          <p:grpSpPr>
            <a:xfrm>
              <a:off x="4317706" y="1187767"/>
              <a:ext cx="307231" cy="348690"/>
              <a:chOff x="2423775" y="3226875"/>
              <a:chExt cx="259925" cy="295000"/>
            </a:xfrm>
          </p:grpSpPr>
          <p:sp>
            <p:nvSpPr>
              <p:cNvPr id="93" name="Google Shape;1541;p38">
                <a:extLst>
                  <a:ext uri="{FF2B5EF4-FFF2-40B4-BE49-F238E27FC236}">
                    <a16:creationId xmlns:a16="http://schemas.microsoft.com/office/drawing/2014/main" id="{E1CCC2E3-D9B7-EEA1-8F80-83B72533DF09}"/>
                  </a:ext>
                </a:extLst>
              </p:cNvPr>
              <p:cNvSpPr/>
              <p:nvPr/>
            </p:nvSpPr>
            <p:spPr>
              <a:xfrm>
                <a:off x="2509625" y="3365900"/>
                <a:ext cx="86650" cy="52000"/>
              </a:xfrm>
              <a:custGeom>
                <a:avLst/>
                <a:gdLst/>
                <a:ahLst/>
                <a:cxnLst/>
                <a:rect l="l" t="t" r="r" b="b"/>
                <a:pathLst>
                  <a:path w="3466" h="2080" extrusionOk="0">
                    <a:moveTo>
                      <a:pt x="1733" y="0"/>
                    </a:moveTo>
                    <a:cubicBezTo>
                      <a:pt x="788" y="0"/>
                      <a:pt x="0" y="788"/>
                      <a:pt x="0" y="1733"/>
                    </a:cubicBezTo>
                    <a:lnTo>
                      <a:pt x="0" y="2080"/>
                    </a:lnTo>
                    <a:lnTo>
                      <a:pt x="3466" y="2080"/>
                    </a:lnTo>
                    <a:lnTo>
                      <a:pt x="3466" y="1733"/>
                    </a:lnTo>
                    <a:cubicBezTo>
                      <a:pt x="3466" y="788"/>
                      <a:pt x="2678" y="0"/>
                      <a:pt x="17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542;p38">
                <a:extLst>
                  <a:ext uri="{FF2B5EF4-FFF2-40B4-BE49-F238E27FC236}">
                    <a16:creationId xmlns:a16="http://schemas.microsoft.com/office/drawing/2014/main" id="{8839CF1F-FAF6-FF81-FF5F-AC7BA4E3319D}"/>
                  </a:ext>
                </a:extLst>
              </p:cNvPr>
              <p:cNvSpPr/>
              <p:nvPr/>
            </p:nvSpPr>
            <p:spPr>
              <a:xfrm>
                <a:off x="2534825" y="3313925"/>
                <a:ext cx="35475" cy="35450"/>
              </a:xfrm>
              <a:custGeom>
                <a:avLst/>
                <a:gdLst/>
                <a:ahLst/>
                <a:cxnLst/>
                <a:rect l="l" t="t" r="r" b="b"/>
                <a:pathLst>
                  <a:path w="1419" h="1418" extrusionOk="0">
                    <a:moveTo>
                      <a:pt x="725" y="0"/>
                    </a:moveTo>
                    <a:cubicBezTo>
                      <a:pt x="316" y="0"/>
                      <a:pt x="0" y="315"/>
                      <a:pt x="0" y="725"/>
                    </a:cubicBezTo>
                    <a:cubicBezTo>
                      <a:pt x="0" y="1103"/>
                      <a:pt x="316" y="1418"/>
                      <a:pt x="725" y="1418"/>
                    </a:cubicBezTo>
                    <a:cubicBezTo>
                      <a:pt x="1103" y="1418"/>
                      <a:pt x="1418" y="1103"/>
                      <a:pt x="1418" y="725"/>
                    </a:cubicBezTo>
                    <a:cubicBezTo>
                      <a:pt x="1418" y="315"/>
                      <a:pt x="1103" y="0"/>
                      <a:pt x="7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43;p38">
                <a:extLst>
                  <a:ext uri="{FF2B5EF4-FFF2-40B4-BE49-F238E27FC236}">
                    <a16:creationId xmlns:a16="http://schemas.microsoft.com/office/drawing/2014/main" id="{24F45747-AF89-D971-0465-76A1A64BFAB9}"/>
                  </a:ext>
                </a:extLst>
              </p:cNvPr>
              <p:cNvSpPr/>
              <p:nvPr/>
            </p:nvSpPr>
            <p:spPr>
              <a:xfrm>
                <a:off x="2423775" y="3226875"/>
                <a:ext cx="259925" cy="295000"/>
              </a:xfrm>
              <a:custGeom>
                <a:avLst/>
                <a:gdLst/>
                <a:ahLst/>
                <a:cxnLst/>
                <a:rect l="l" t="t" r="r" b="b"/>
                <a:pathLst>
                  <a:path w="10397" h="11800" extrusionOk="0">
                    <a:moveTo>
                      <a:pt x="5167" y="2757"/>
                    </a:moveTo>
                    <a:cubicBezTo>
                      <a:pt x="5923" y="2757"/>
                      <a:pt x="6553" y="3388"/>
                      <a:pt x="6553" y="4144"/>
                    </a:cubicBezTo>
                    <a:cubicBezTo>
                      <a:pt x="6553" y="4490"/>
                      <a:pt x="6396" y="4805"/>
                      <a:pt x="6175" y="5089"/>
                    </a:cubicBezTo>
                    <a:cubicBezTo>
                      <a:pt x="7026" y="5498"/>
                      <a:pt x="7593" y="6317"/>
                      <a:pt x="7593" y="7294"/>
                    </a:cubicBezTo>
                    <a:lnTo>
                      <a:pt x="7593" y="8019"/>
                    </a:lnTo>
                    <a:cubicBezTo>
                      <a:pt x="7593" y="8208"/>
                      <a:pt x="7435" y="8365"/>
                      <a:pt x="7246" y="8365"/>
                    </a:cubicBezTo>
                    <a:lnTo>
                      <a:pt x="3088" y="8365"/>
                    </a:lnTo>
                    <a:cubicBezTo>
                      <a:pt x="2867" y="8365"/>
                      <a:pt x="2710" y="8208"/>
                      <a:pt x="2710" y="8019"/>
                    </a:cubicBezTo>
                    <a:lnTo>
                      <a:pt x="2710" y="7294"/>
                    </a:lnTo>
                    <a:cubicBezTo>
                      <a:pt x="2710" y="6317"/>
                      <a:pt x="3308" y="5498"/>
                      <a:pt x="4127" y="5089"/>
                    </a:cubicBezTo>
                    <a:cubicBezTo>
                      <a:pt x="3907" y="4868"/>
                      <a:pt x="3781" y="4553"/>
                      <a:pt x="3781" y="4144"/>
                    </a:cubicBezTo>
                    <a:cubicBezTo>
                      <a:pt x="3781" y="3388"/>
                      <a:pt x="4411" y="2757"/>
                      <a:pt x="5167" y="2757"/>
                    </a:cubicBezTo>
                    <a:close/>
                    <a:moveTo>
                      <a:pt x="5183" y="1"/>
                    </a:moveTo>
                    <a:cubicBezTo>
                      <a:pt x="5128" y="1"/>
                      <a:pt x="5073" y="17"/>
                      <a:pt x="5010" y="48"/>
                    </a:cubicBezTo>
                    <a:cubicBezTo>
                      <a:pt x="3964" y="646"/>
                      <a:pt x="2946" y="940"/>
                      <a:pt x="1919" y="940"/>
                    </a:cubicBezTo>
                    <a:cubicBezTo>
                      <a:pt x="1430" y="940"/>
                      <a:pt x="939" y="873"/>
                      <a:pt x="441" y="741"/>
                    </a:cubicBezTo>
                    <a:cubicBezTo>
                      <a:pt x="402" y="722"/>
                      <a:pt x="363" y="714"/>
                      <a:pt x="326" y="714"/>
                    </a:cubicBezTo>
                    <a:cubicBezTo>
                      <a:pt x="243" y="714"/>
                      <a:pt x="170" y="751"/>
                      <a:pt x="126" y="773"/>
                    </a:cubicBezTo>
                    <a:cubicBezTo>
                      <a:pt x="32" y="836"/>
                      <a:pt x="0" y="930"/>
                      <a:pt x="0" y="1056"/>
                    </a:cubicBezTo>
                    <a:lnTo>
                      <a:pt x="0" y="5026"/>
                    </a:lnTo>
                    <a:cubicBezTo>
                      <a:pt x="0" y="8145"/>
                      <a:pt x="2080" y="10949"/>
                      <a:pt x="5104" y="11799"/>
                    </a:cubicBezTo>
                    <a:lnTo>
                      <a:pt x="5262" y="11799"/>
                    </a:lnTo>
                    <a:cubicBezTo>
                      <a:pt x="8255" y="10917"/>
                      <a:pt x="10397" y="8145"/>
                      <a:pt x="10397" y="5026"/>
                    </a:cubicBezTo>
                    <a:lnTo>
                      <a:pt x="10397" y="1056"/>
                    </a:lnTo>
                    <a:cubicBezTo>
                      <a:pt x="10397" y="930"/>
                      <a:pt x="10365" y="836"/>
                      <a:pt x="10271" y="773"/>
                    </a:cubicBezTo>
                    <a:cubicBezTo>
                      <a:pt x="10162" y="751"/>
                      <a:pt x="10084" y="714"/>
                      <a:pt x="10014" y="714"/>
                    </a:cubicBezTo>
                    <a:cubicBezTo>
                      <a:pt x="9983" y="714"/>
                      <a:pt x="9954" y="722"/>
                      <a:pt x="9924" y="741"/>
                    </a:cubicBezTo>
                    <a:cubicBezTo>
                      <a:pt x="9414" y="877"/>
                      <a:pt x="8910" y="946"/>
                      <a:pt x="8409" y="946"/>
                    </a:cubicBezTo>
                    <a:cubicBezTo>
                      <a:pt x="7395" y="946"/>
                      <a:pt x="6389" y="660"/>
                      <a:pt x="5356" y="48"/>
                    </a:cubicBezTo>
                    <a:cubicBezTo>
                      <a:pt x="5293" y="17"/>
                      <a:pt x="5238" y="1"/>
                      <a:pt x="5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96" name="Picture 4" descr="Development of the WHO classification of tumors of the central nervous  system: a historical perspective. - Abstract - Europe PMC">
            <a:extLst>
              <a:ext uri="{FF2B5EF4-FFF2-40B4-BE49-F238E27FC236}">
                <a16:creationId xmlns:a16="http://schemas.microsoft.com/office/drawing/2014/main" id="{7236600A-BD05-F798-C832-32ED9DD68B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1639"/>
          <a:stretch/>
        </p:blipFill>
        <p:spPr bwMode="auto">
          <a:xfrm>
            <a:off x="832696" y="5434260"/>
            <a:ext cx="1767036" cy="26567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7" name="Picture 6" descr="Histological Typing of Tumours of the Central Nervous System | SpringerLink">
            <a:extLst>
              <a:ext uri="{FF2B5EF4-FFF2-40B4-BE49-F238E27FC236}">
                <a16:creationId xmlns:a16="http://schemas.microsoft.com/office/drawing/2014/main" id="{73CDE577-D169-5B62-9FEE-0CBB0B59F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454" y="4599804"/>
            <a:ext cx="1768720" cy="25195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8" name="Picture 8" descr="IARC Publications Website - Pathology and Genetics of Tumours of the Nervous  System">
            <a:extLst>
              <a:ext uri="{FF2B5EF4-FFF2-40B4-BE49-F238E27FC236}">
                <a16:creationId xmlns:a16="http://schemas.microsoft.com/office/drawing/2014/main" id="{75F55D6A-5793-5B31-05EB-72C42693CF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24772">
            <a:off x="11056396" y="5797680"/>
            <a:ext cx="2064152" cy="26481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9" name="Picture 10" descr="IARC Publications Website - WHO Classification of Tumours of the Central  Nervous System">
            <a:extLst>
              <a:ext uri="{FF2B5EF4-FFF2-40B4-BE49-F238E27FC236}">
                <a16:creationId xmlns:a16="http://schemas.microsoft.com/office/drawing/2014/main" id="{E1F81FB5-8B1E-A87C-329A-1CA9B19760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2805" y="1585563"/>
            <a:ext cx="1687873" cy="2324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0" name="Picture 12" descr="IARC Publications Website - WHO Classification of Tumours of the Central  Nervous System">
            <a:extLst>
              <a:ext uri="{FF2B5EF4-FFF2-40B4-BE49-F238E27FC236}">
                <a16:creationId xmlns:a16="http://schemas.microsoft.com/office/drawing/2014/main" id="{4A9FBDDF-BC73-5128-9178-D76679F278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83107">
            <a:off x="10794292" y="2756993"/>
            <a:ext cx="1704138" cy="21613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01" name="Google Shape;1538;p38">
            <a:extLst>
              <a:ext uri="{FF2B5EF4-FFF2-40B4-BE49-F238E27FC236}">
                <a16:creationId xmlns:a16="http://schemas.microsoft.com/office/drawing/2014/main" id="{E7756DEA-FB04-7CA9-FB9A-F9699888D850}"/>
              </a:ext>
            </a:extLst>
          </p:cNvPr>
          <p:cNvGrpSpPr/>
          <p:nvPr/>
        </p:nvGrpSpPr>
        <p:grpSpPr>
          <a:xfrm rot="16200000">
            <a:off x="8516140" y="-215321"/>
            <a:ext cx="1204402" cy="2163401"/>
            <a:chOff x="4136876" y="1017841"/>
            <a:chExt cx="668756" cy="1169019"/>
          </a:xfrm>
        </p:grpSpPr>
        <p:sp>
          <p:nvSpPr>
            <p:cNvPr id="102" name="Google Shape;1539;p38">
              <a:extLst>
                <a:ext uri="{FF2B5EF4-FFF2-40B4-BE49-F238E27FC236}">
                  <a16:creationId xmlns:a16="http://schemas.microsoft.com/office/drawing/2014/main" id="{68E6AFBA-59C0-E8D2-EE5C-338E7A122C9E}"/>
                </a:ext>
              </a:extLst>
            </p:cNvPr>
            <p:cNvSpPr/>
            <p:nvPr/>
          </p:nvSpPr>
          <p:spPr>
            <a:xfrm>
              <a:off x="4136876" y="1017841"/>
              <a:ext cx="668756" cy="1169019"/>
            </a:xfrm>
            <a:custGeom>
              <a:avLst/>
              <a:gdLst/>
              <a:ahLst/>
              <a:cxnLst/>
              <a:rect l="l" t="t" r="r" b="b"/>
              <a:pathLst>
                <a:path w="20897" h="36529" extrusionOk="0">
                  <a:moveTo>
                    <a:pt x="20896" y="10407"/>
                  </a:moveTo>
                  <a:cubicBezTo>
                    <a:pt x="20896" y="4680"/>
                    <a:pt x="16217" y="0"/>
                    <a:pt x="10490" y="0"/>
                  </a:cubicBezTo>
                  <a:cubicBezTo>
                    <a:pt x="4740" y="0"/>
                    <a:pt x="1" y="4680"/>
                    <a:pt x="1" y="10407"/>
                  </a:cubicBezTo>
                  <a:cubicBezTo>
                    <a:pt x="1" y="15967"/>
                    <a:pt x="4228" y="20515"/>
                    <a:pt x="9728" y="20836"/>
                  </a:cubicBezTo>
                  <a:lnTo>
                    <a:pt x="9728" y="32564"/>
                  </a:lnTo>
                  <a:cubicBezTo>
                    <a:pt x="8835" y="32838"/>
                    <a:pt x="8407" y="33600"/>
                    <a:pt x="8407" y="34493"/>
                  </a:cubicBezTo>
                  <a:cubicBezTo>
                    <a:pt x="8407" y="35600"/>
                    <a:pt x="9347" y="36529"/>
                    <a:pt x="10478" y="36529"/>
                  </a:cubicBezTo>
                  <a:cubicBezTo>
                    <a:pt x="11586" y="36529"/>
                    <a:pt x="12479" y="35600"/>
                    <a:pt x="12479" y="34493"/>
                  </a:cubicBezTo>
                  <a:cubicBezTo>
                    <a:pt x="12479" y="33600"/>
                    <a:pt x="11812" y="32826"/>
                    <a:pt x="11074" y="32564"/>
                  </a:cubicBezTo>
                  <a:lnTo>
                    <a:pt x="11074" y="20836"/>
                  </a:lnTo>
                  <a:cubicBezTo>
                    <a:pt x="16432" y="20515"/>
                    <a:pt x="20896" y="15967"/>
                    <a:pt x="20896" y="10407"/>
                  </a:cubicBezTo>
                  <a:close/>
                  <a:moveTo>
                    <a:pt x="2454" y="10407"/>
                  </a:moveTo>
                  <a:cubicBezTo>
                    <a:pt x="2454" y="5965"/>
                    <a:pt x="6061" y="2382"/>
                    <a:pt x="10502" y="2382"/>
                  </a:cubicBezTo>
                  <a:cubicBezTo>
                    <a:pt x="14955" y="2382"/>
                    <a:pt x="18563" y="5965"/>
                    <a:pt x="18563" y="10407"/>
                  </a:cubicBezTo>
                  <a:cubicBezTo>
                    <a:pt x="18563" y="14859"/>
                    <a:pt x="14955" y="18467"/>
                    <a:pt x="10502" y="18467"/>
                  </a:cubicBezTo>
                  <a:cubicBezTo>
                    <a:pt x="6061" y="18467"/>
                    <a:pt x="2454" y="14859"/>
                    <a:pt x="2454" y="1040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 name="Google Shape;1540;p38">
              <a:extLst>
                <a:ext uri="{FF2B5EF4-FFF2-40B4-BE49-F238E27FC236}">
                  <a16:creationId xmlns:a16="http://schemas.microsoft.com/office/drawing/2014/main" id="{32EAF8E5-BC9B-30F0-4A33-0C866B0BC47F}"/>
                </a:ext>
              </a:extLst>
            </p:cNvPr>
            <p:cNvGrpSpPr/>
            <p:nvPr/>
          </p:nvGrpSpPr>
          <p:grpSpPr>
            <a:xfrm>
              <a:off x="4317706" y="1187767"/>
              <a:ext cx="307231" cy="348690"/>
              <a:chOff x="2423775" y="3226875"/>
              <a:chExt cx="259925" cy="295000"/>
            </a:xfrm>
          </p:grpSpPr>
          <p:sp>
            <p:nvSpPr>
              <p:cNvPr id="104" name="Google Shape;1541;p38">
                <a:extLst>
                  <a:ext uri="{FF2B5EF4-FFF2-40B4-BE49-F238E27FC236}">
                    <a16:creationId xmlns:a16="http://schemas.microsoft.com/office/drawing/2014/main" id="{F4A4D7F6-FF4F-5CAA-DE3B-FE159BFADD1F}"/>
                  </a:ext>
                </a:extLst>
              </p:cNvPr>
              <p:cNvSpPr/>
              <p:nvPr/>
            </p:nvSpPr>
            <p:spPr>
              <a:xfrm>
                <a:off x="2509625" y="3365900"/>
                <a:ext cx="86650" cy="52000"/>
              </a:xfrm>
              <a:custGeom>
                <a:avLst/>
                <a:gdLst/>
                <a:ahLst/>
                <a:cxnLst/>
                <a:rect l="l" t="t" r="r" b="b"/>
                <a:pathLst>
                  <a:path w="3466" h="2080" extrusionOk="0">
                    <a:moveTo>
                      <a:pt x="1733" y="0"/>
                    </a:moveTo>
                    <a:cubicBezTo>
                      <a:pt x="788" y="0"/>
                      <a:pt x="0" y="788"/>
                      <a:pt x="0" y="1733"/>
                    </a:cubicBezTo>
                    <a:lnTo>
                      <a:pt x="0" y="2080"/>
                    </a:lnTo>
                    <a:lnTo>
                      <a:pt x="3466" y="2080"/>
                    </a:lnTo>
                    <a:lnTo>
                      <a:pt x="3466" y="1733"/>
                    </a:lnTo>
                    <a:cubicBezTo>
                      <a:pt x="3466" y="788"/>
                      <a:pt x="2678" y="0"/>
                      <a:pt x="17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42;p38">
                <a:extLst>
                  <a:ext uri="{FF2B5EF4-FFF2-40B4-BE49-F238E27FC236}">
                    <a16:creationId xmlns:a16="http://schemas.microsoft.com/office/drawing/2014/main" id="{19FE7FA5-AC36-EFBD-8C09-E047078FAFDA}"/>
                  </a:ext>
                </a:extLst>
              </p:cNvPr>
              <p:cNvSpPr/>
              <p:nvPr/>
            </p:nvSpPr>
            <p:spPr>
              <a:xfrm>
                <a:off x="2534825" y="3313925"/>
                <a:ext cx="35475" cy="35450"/>
              </a:xfrm>
              <a:custGeom>
                <a:avLst/>
                <a:gdLst/>
                <a:ahLst/>
                <a:cxnLst/>
                <a:rect l="l" t="t" r="r" b="b"/>
                <a:pathLst>
                  <a:path w="1419" h="1418" extrusionOk="0">
                    <a:moveTo>
                      <a:pt x="725" y="0"/>
                    </a:moveTo>
                    <a:cubicBezTo>
                      <a:pt x="316" y="0"/>
                      <a:pt x="0" y="315"/>
                      <a:pt x="0" y="725"/>
                    </a:cubicBezTo>
                    <a:cubicBezTo>
                      <a:pt x="0" y="1103"/>
                      <a:pt x="316" y="1418"/>
                      <a:pt x="725" y="1418"/>
                    </a:cubicBezTo>
                    <a:cubicBezTo>
                      <a:pt x="1103" y="1418"/>
                      <a:pt x="1418" y="1103"/>
                      <a:pt x="1418" y="725"/>
                    </a:cubicBezTo>
                    <a:cubicBezTo>
                      <a:pt x="1418" y="315"/>
                      <a:pt x="1103" y="0"/>
                      <a:pt x="7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43;p38">
                <a:extLst>
                  <a:ext uri="{FF2B5EF4-FFF2-40B4-BE49-F238E27FC236}">
                    <a16:creationId xmlns:a16="http://schemas.microsoft.com/office/drawing/2014/main" id="{0A386F03-3F4C-4737-C376-FD2A75F525A5}"/>
                  </a:ext>
                </a:extLst>
              </p:cNvPr>
              <p:cNvSpPr/>
              <p:nvPr/>
            </p:nvSpPr>
            <p:spPr>
              <a:xfrm>
                <a:off x="2423775" y="3226875"/>
                <a:ext cx="259925" cy="295000"/>
              </a:xfrm>
              <a:custGeom>
                <a:avLst/>
                <a:gdLst/>
                <a:ahLst/>
                <a:cxnLst/>
                <a:rect l="l" t="t" r="r" b="b"/>
                <a:pathLst>
                  <a:path w="10397" h="11800" extrusionOk="0">
                    <a:moveTo>
                      <a:pt x="5167" y="2757"/>
                    </a:moveTo>
                    <a:cubicBezTo>
                      <a:pt x="5923" y="2757"/>
                      <a:pt x="6553" y="3388"/>
                      <a:pt x="6553" y="4144"/>
                    </a:cubicBezTo>
                    <a:cubicBezTo>
                      <a:pt x="6553" y="4490"/>
                      <a:pt x="6396" y="4805"/>
                      <a:pt x="6175" y="5089"/>
                    </a:cubicBezTo>
                    <a:cubicBezTo>
                      <a:pt x="7026" y="5498"/>
                      <a:pt x="7593" y="6317"/>
                      <a:pt x="7593" y="7294"/>
                    </a:cubicBezTo>
                    <a:lnTo>
                      <a:pt x="7593" y="8019"/>
                    </a:lnTo>
                    <a:cubicBezTo>
                      <a:pt x="7593" y="8208"/>
                      <a:pt x="7435" y="8365"/>
                      <a:pt x="7246" y="8365"/>
                    </a:cubicBezTo>
                    <a:lnTo>
                      <a:pt x="3088" y="8365"/>
                    </a:lnTo>
                    <a:cubicBezTo>
                      <a:pt x="2867" y="8365"/>
                      <a:pt x="2710" y="8208"/>
                      <a:pt x="2710" y="8019"/>
                    </a:cubicBezTo>
                    <a:lnTo>
                      <a:pt x="2710" y="7294"/>
                    </a:lnTo>
                    <a:cubicBezTo>
                      <a:pt x="2710" y="6317"/>
                      <a:pt x="3308" y="5498"/>
                      <a:pt x="4127" y="5089"/>
                    </a:cubicBezTo>
                    <a:cubicBezTo>
                      <a:pt x="3907" y="4868"/>
                      <a:pt x="3781" y="4553"/>
                      <a:pt x="3781" y="4144"/>
                    </a:cubicBezTo>
                    <a:cubicBezTo>
                      <a:pt x="3781" y="3388"/>
                      <a:pt x="4411" y="2757"/>
                      <a:pt x="5167" y="2757"/>
                    </a:cubicBezTo>
                    <a:close/>
                    <a:moveTo>
                      <a:pt x="5183" y="1"/>
                    </a:moveTo>
                    <a:cubicBezTo>
                      <a:pt x="5128" y="1"/>
                      <a:pt x="5073" y="17"/>
                      <a:pt x="5010" y="48"/>
                    </a:cubicBezTo>
                    <a:cubicBezTo>
                      <a:pt x="3964" y="646"/>
                      <a:pt x="2946" y="940"/>
                      <a:pt x="1919" y="940"/>
                    </a:cubicBezTo>
                    <a:cubicBezTo>
                      <a:pt x="1430" y="940"/>
                      <a:pt x="939" y="873"/>
                      <a:pt x="441" y="741"/>
                    </a:cubicBezTo>
                    <a:cubicBezTo>
                      <a:pt x="402" y="722"/>
                      <a:pt x="363" y="714"/>
                      <a:pt x="326" y="714"/>
                    </a:cubicBezTo>
                    <a:cubicBezTo>
                      <a:pt x="243" y="714"/>
                      <a:pt x="170" y="751"/>
                      <a:pt x="126" y="773"/>
                    </a:cubicBezTo>
                    <a:cubicBezTo>
                      <a:pt x="32" y="836"/>
                      <a:pt x="0" y="930"/>
                      <a:pt x="0" y="1056"/>
                    </a:cubicBezTo>
                    <a:lnTo>
                      <a:pt x="0" y="5026"/>
                    </a:lnTo>
                    <a:cubicBezTo>
                      <a:pt x="0" y="8145"/>
                      <a:pt x="2080" y="10949"/>
                      <a:pt x="5104" y="11799"/>
                    </a:cubicBezTo>
                    <a:lnTo>
                      <a:pt x="5262" y="11799"/>
                    </a:lnTo>
                    <a:cubicBezTo>
                      <a:pt x="8255" y="10917"/>
                      <a:pt x="10397" y="8145"/>
                      <a:pt x="10397" y="5026"/>
                    </a:cubicBezTo>
                    <a:lnTo>
                      <a:pt x="10397" y="1056"/>
                    </a:lnTo>
                    <a:cubicBezTo>
                      <a:pt x="10397" y="930"/>
                      <a:pt x="10365" y="836"/>
                      <a:pt x="10271" y="773"/>
                    </a:cubicBezTo>
                    <a:cubicBezTo>
                      <a:pt x="10162" y="751"/>
                      <a:pt x="10084" y="714"/>
                      <a:pt x="10014" y="714"/>
                    </a:cubicBezTo>
                    <a:cubicBezTo>
                      <a:pt x="9983" y="714"/>
                      <a:pt x="9954" y="722"/>
                      <a:pt x="9924" y="741"/>
                    </a:cubicBezTo>
                    <a:cubicBezTo>
                      <a:pt x="9414" y="877"/>
                      <a:pt x="8910" y="946"/>
                      <a:pt x="8409" y="946"/>
                    </a:cubicBezTo>
                    <a:cubicBezTo>
                      <a:pt x="7395" y="946"/>
                      <a:pt x="6389" y="660"/>
                      <a:pt x="5356" y="48"/>
                    </a:cubicBezTo>
                    <a:cubicBezTo>
                      <a:pt x="5293" y="17"/>
                      <a:pt x="5238" y="1"/>
                      <a:pt x="5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7" name="Picture 14" descr="Central Nervous System Tumours: Who Classification of Tumours: 6 |  Amazon.com.br">
            <a:extLst>
              <a:ext uri="{FF2B5EF4-FFF2-40B4-BE49-F238E27FC236}">
                <a16:creationId xmlns:a16="http://schemas.microsoft.com/office/drawing/2014/main" id="{A19C0208-F9CB-7CA0-93FA-C541639901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24175" y="138746"/>
            <a:ext cx="1897659" cy="23891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F01D8715-9518-9E10-A3D6-E85EB758382A}"/>
              </a:ext>
            </a:extLst>
          </p:cNvPr>
          <p:cNvSpPr/>
          <p:nvPr/>
        </p:nvSpPr>
        <p:spPr>
          <a:xfrm>
            <a:off x="1230529" y="4863880"/>
            <a:ext cx="1018228" cy="584775"/>
          </a:xfrm>
          <a:prstGeom prst="rect">
            <a:avLst/>
          </a:prstGeom>
          <a:noFill/>
        </p:spPr>
        <p:txBody>
          <a:bodyPr wrap="none" lIns="91440" tIns="45720" rIns="91440" bIns="45720">
            <a:spAutoFit/>
          </a:bodyPr>
          <a:lstStyle/>
          <a:p>
            <a:pPr algn="ctr"/>
            <a:r>
              <a:rPr lang="pt-BR"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1979</a:t>
            </a:r>
          </a:p>
        </p:txBody>
      </p:sp>
      <p:sp>
        <p:nvSpPr>
          <p:cNvPr id="3" name="Retângulo 2">
            <a:extLst>
              <a:ext uri="{FF2B5EF4-FFF2-40B4-BE49-F238E27FC236}">
                <a16:creationId xmlns:a16="http://schemas.microsoft.com/office/drawing/2014/main" id="{D8E40493-9406-7B2D-8E5A-C23EDDD00500}"/>
              </a:ext>
            </a:extLst>
          </p:cNvPr>
          <p:cNvSpPr/>
          <p:nvPr/>
        </p:nvSpPr>
        <p:spPr>
          <a:xfrm>
            <a:off x="4502014" y="4055592"/>
            <a:ext cx="1018228" cy="584775"/>
          </a:xfrm>
          <a:prstGeom prst="rect">
            <a:avLst/>
          </a:prstGeom>
          <a:noFill/>
        </p:spPr>
        <p:txBody>
          <a:bodyPr wrap="none" lIns="91440" tIns="45720" rIns="91440" bIns="45720">
            <a:spAutoFit/>
          </a:bodyPr>
          <a:lstStyle/>
          <a:p>
            <a:pPr algn="ctr"/>
            <a:r>
              <a:rPr lang="pt-BR"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1993</a:t>
            </a:r>
          </a:p>
        </p:txBody>
      </p:sp>
      <p:sp>
        <p:nvSpPr>
          <p:cNvPr id="108" name="Retângulo 107">
            <a:extLst>
              <a:ext uri="{FF2B5EF4-FFF2-40B4-BE49-F238E27FC236}">
                <a16:creationId xmlns:a16="http://schemas.microsoft.com/office/drawing/2014/main" id="{4C6F3C31-FBA3-209F-CC09-5469C6200513}"/>
              </a:ext>
            </a:extLst>
          </p:cNvPr>
          <p:cNvSpPr/>
          <p:nvPr/>
        </p:nvSpPr>
        <p:spPr>
          <a:xfrm>
            <a:off x="12259130" y="5380136"/>
            <a:ext cx="1018228" cy="584775"/>
          </a:xfrm>
          <a:prstGeom prst="rect">
            <a:avLst/>
          </a:prstGeom>
          <a:noFill/>
        </p:spPr>
        <p:txBody>
          <a:bodyPr wrap="none" lIns="91440" tIns="45720" rIns="91440" bIns="45720">
            <a:spAutoFit/>
          </a:bodyPr>
          <a:lstStyle/>
          <a:p>
            <a:pPr algn="ctr"/>
            <a:r>
              <a:rPr lang="pt-BR"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2000</a:t>
            </a:r>
          </a:p>
        </p:txBody>
      </p:sp>
      <p:sp>
        <p:nvSpPr>
          <p:cNvPr id="109" name="Retângulo 108">
            <a:extLst>
              <a:ext uri="{FF2B5EF4-FFF2-40B4-BE49-F238E27FC236}">
                <a16:creationId xmlns:a16="http://schemas.microsoft.com/office/drawing/2014/main" id="{98DF2CA6-66E0-FEC8-612B-13C017C6D4DB}"/>
              </a:ext>
            </a:extLst>
          </p:cNvPr>
          <p:cNvSpPr/>
          <p:nvPr/>
        </p:nvSpPr>
        <p:spPr>
          <a:xfrm>
            <a:off x="5021701" y="1035027"/>
            <a:ext cx="1018228" cy="584775"/>
          </a:xfrm>
          <a:prstGeom prst="rect">
            <a:avLst/>
          </a:prstGeom>
          <a:noFill/>
        </p:spPr>
        <p:txBody>
          <a:bodyPr wrap="none" lIns="91440" tIns="45720" rIns="91440" bIns="45720">
            <a:spAutoFit/>
          </a:bodyPr>
          <a:lstStyle/>
          <a:p>
            <a:pPr algn="ctr"/>
            <a:r>
              <a:rPr lang="pt-BR"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2007</a:t>
            </a:r>
          </a:p>
        </p:txBody>
      </p:sp>
      <p:sp>
        <p:nvSpPr>
          <p:cNvPr id="110" name="Retângulo 109">
            <a:extLst>
              <a:ext uri="{FF2B5EF4-FFF2-40B4-BE49-F238E27FC236}">
                <a16:creationId xmlns:a16="http://schemas.microsoft.com/office/drawing/2014/main" id="{09B5B8A3-A45B-5057-59E1-4CF50082929E}"/>
              </a:ext>
            </a:extLst>
          </p:cNvPr>
          <p:cNvSpPr/>
          <p:nvPr/>
        </p:nvSpPr>
        <p:spPr>
          <a:xfrm>
            <a:off x="12518589" y="3692967"/>
            <a:ext cx="1018228" cy="584775"/>
          </a:xfrm>
          <a:prstGeom prst="rect">
            <a:avLst/>
          </a:prstGeom>
          <a:noFill/>
        </p:spPr>
        <p:txBody>
          <a:bodyPr wrap="none" lIns="91440" tIns="45720" rIns="91440" bIns="45720">
            <a:spAutoFit/>
          </a:bodyPr>
          <a:lstStyle/>
          <a:p>
            <a:pPr algn="ctr"/>
            <a:r>
              <a:rPr lang="pt-BR"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2016</a:t>
            </a:r>
          </a:p>
        </p:txBody>
      </p:sp>
      <p:sp>
        <p:nvSpPr>
          <p:cNvPr id="111" name="Retângulo 110">
            <a:extLst>
              <a:ext uri="{FF2B5EF4-FFF2-40B4-BE49-F238E27FC236}">
                <a16:creationId xmlns:a16="http://schemas.microsoft.com/office/drawing/2014/main" id="{484D46C6-A478-1FC3-C231-0ECB3CECFD54}"/>
              </a:ext>
            </a:extLst>
          </p:cNvPr>
          <p:cNvSpPr/>
          <p:nvPr/>
        </p:nvSpPr>
        <p:spPr>
          <a:xfrm>
            <a:off x="9327413" y="69647"/>
            <a:ext cx="1018228" cy="584775"/>
          </a:xfrm>
          <a:prstGeom prst="rect">
            <a:avLst/>
          </a:prstGeom>
          <a:noFill/>
        </p:spPr>
        <p:txBody>
          <a:bodyPr wrap="none" lIns="91440" tIns="45720" rIns="91440" bIns="45720">
            <a:spAutoFit/>
          </a:bodyPr>
          <a:lstStyle/>
          <a:p>
            <a:pPr algn="ctr"/>
            <a:r>
              <a:rPr lang="pt-BR"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2021</a:t>
            </a:r>
          </a:p>
        </p:txBody>
      </p:sp>
    </p:spTree>
    <p:extLst>
      <p:ext uri="{BB962C8B-B14F-4D97-AF65-F5344CB8AC3E}">
        <p14:creationId xmlns:p14="http://schemas.microsoft.com/office/powerpoint/2010/main" val="1352231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DD53AE-58E3-3FCD-6CCC-F3D50677A4A1}"/>
              </a:ext>
            </a:extLst>
          </p:cNvPr>
          <p:cNvSpPr>
            <a:spLocks noGrp="1"/>
          </p:cNvSpPr>
          <p:nvPr>
            <p:ph type="ctrTitle"/>
          </p:nvPr>
        </p:nvSpPr>
        <p:spPr/>
        <p:txBody>
          <a:bodyPr/>
          <a:lstStyle/>
          <a:p>
            <a:r>
              <a:rPr lang="pt-BR" dirty="0">
                <a:solidFill>
                  <a:srgbClr val="FF0000"/>
                </a:solidFill>
              </a:rPr>
              <a:t>2016</a:t>
            </a:r>
            <a:r>
              <a:rPr lang="pt-BR" dirty="0"/>
              <a:t> </a:t>
            </a:r>
            <a:r>
              <a:rPr lang="pt-BR" dirty="0" err="1"/>
              <a:t>and</a:t>
            </a:r>
            <a:r>
              <a:rPr lang="pt-BR" dirty="0"/>
              <a:t> </a:t>
            </a:r>
            <a:r>
              <a:rPr lang="pt-BR" sz="8800" dirty="0"/>
              <a:t>2021!</a:t>
            </a:r>
            <a:endParaRPr lang="pt-BR" dirty="0"/>
          </a:p>
        </p:txBody>
      </p:sp>
      <p:sp>
        <p:nvSpPr>
          <p:cNvPr id="3" name="Espaço Reservado para Texto 2">
            <a:extLst>
              <a:ext uri="{FF2B5EF4-FFF2-40B4-BE49-F238E27FC236}">
                <a16:creationId xmlns:a16="http://schemas.microsoft.com/office/drawing/2014/main" id="{C8E5C642-6F9E-F064-A0AA-EEA5549AC759}"/>
              </a:ext>
            </a:extLst>
          </p:cNvPr>
          <p:cNvSpPr>
            <a:spLocks noGrp="1"/>
          </p:cNvSpPr>
          <p:nvPr>
            <p:ph type="body" sz="quarter" idx="10"/>
          </p:nvPr>
        </p:nvSpPr>
        <p:spPr>
          <a:xfrm>
            <a:off x="575186" y="5050883"/>
            <a:ext cx="16969864" cy="4605807"/>
          </a:xfrm>
        </p:spPr>
        <p:txBody>
          <a:bodyPr/>
          <a:lstStyle/>
          <a:p>
            <a:pPr marL="457200" indent="-457200">
              <a:buFont typeface="Arial" panose="020B0604020202020204" pitchFamily="34" charset="0"/>
              <a:buChar char="•"/>
            </a:pPr>
            <a:r>
              <a:rPr lang="pt-BR" sz="2800" dirty="0"/>
              <a:t>The </a:t>
            </a:r>
            <a:r>
              <a:rPr lang="pt-BR" sz="2800" dirty="0" err="1"/>
              <a:t>current</a:t>
            </a:r>
            <a:r>
              <a:rPr lang="pt-BR" sz="2800" dirty="0"/>
              <a:t> 2021 </a:t>
            </a:r>
            <a:r>
              <a:rPr lang="pt-BR" sz="2800" dirty="0" err="1"/>
              <a:t>classification</a:t>
            </a:r>
            <a:r>
              <a:rPr lang="pt-BR" sz="2800" dirty="0"/>
              <a:t> </a:t>
            </a:r>
            <a:r>
              <a:rPr lang="pt-BR" sz="2800" dirty="0" err="1"/>
              <a:t>was</a:t>
            </a:r>
            <a:r>
              <a:rPr lang="pt-BR" sz="2800" dirty="0"/>
              <a:t> </a:t>
            </a:r>
            <a:r>
              <a:rPr lang="pt-BR" sz="2800" dirty="0" err="1"/>
              <a:t>built</a:t>
            </a:r>
            <a:r>
              <a:rPr lang="pt-BR" sz="2800" dirty="0"/>
              <a:t> </a:t>
            </a:r>
            <a:r>
              <a:rPr lang="pt-BR" sz="2800" dirty="0" err="1"/>
              <a:t>upon</a:t>
            </a:r>
            <a:r>
              <a:rPr lang="pt-BR" sz="2800" dirty="0"/>
              <a:t> </a:t>
            </a:r>
            <a:r>
              <a:rPr lang="pt-BR" sz="2800" dirty="0" err="1"/>
              <a:t>the</a:t>
            </a:r>
            <a:r>
              <a:rPr lang="pt-BR" sz="2800" dirty="0"/>
              <a:t> </a:t>
            </a:r>
            <a:r>
              <a:rPr lang="pt-BR" sz="2800" dirty="0" err="1"/>
              <a:t>knowledge</a:t>
            </a:r>
            <a:r>
              <a:rPr lang="pt-BR" sz="2800" dirty="0"/>
              <a:t> </a:t>
            </a:r>
            <a:r>
              <a:rPr lang="pt-BR" sz="2800" dirty="0" err="1"/>
              <a:t>gained</a:t>
            </a:r>
            <a:r>
              <a:rPr lang="pt-BR" sz="2800" dirty="0"/>
              <a:t> </a:t>
            </a:r>
            <a:r>
              <a:rPr lang="pt-BR" sz="2800" dirty="0" err="1"/>
              <a:t>from</a:t>
            </a:r>
            <a:r>
              <a:rPr lang="pt-BR" sz="2800" dirty="0"/>
              <a:t> </a:t>
            </a:r>
            <a:r>
              <a:rPr lang="pt-BR" sz="2800" dirty="0" err="1"/>
              <a:t>the</a:t>
            </a:r>
            <a:r>
              <a:rPr lang="pt-BR" sz="2800" dirty="0"/>
              <a:t> review </a:t>
            </a:r>
            <a:r>
              <a:rPr lang="pt-BR" sz="2800" dirty="0" err="1"/>
              <a:t>of</a:t>
            </a:r>
            <a:r>
              <a:rPr lang="pt-BR" sz="2800" dirty="0"/>
              <a:t> </a:t>
            </a:r>
            <a:r>
              <a:rPr lang="pt-BR" sz="2800" dirty="0" err="1"/>
              <a:t>the</a:t>
            </a:r>
            <a:r>
              <a:rPr lang="pt-BR" sz="2800" dirty="0"/>
              <a:t> 4th </a:t>
            </a:r>
            <a:r>
              <a:rPr lang="pt-BR" sz="2800" dirty="0" err="1"/>
              <a:t>classification</a:t>
            </a:r>
            <a:r>
              <a:rPr lang="pt-BR" sz="2800" dirty="0"/>
              <a:t> </a:t>
            </a:r>
            <a:r>
              <a:rPr lang="pt-BR" sz="2800" dirty="0" err="1"/>
              <a:t>published</a:t>
            </a:r>
            <a:r>
              <a:rPr lang="pt-BR" sz="2800" dirty="0"/>
              <a:t> in 2016.</a:t>
            </a:r>
          </a:p>
          <a:p>
            <a:pPr marL="457200" indent="-457200">
              <a:buFont typeface="Arial" panose="020B0604020202020204" pitchFamily="34" charset="0"/>
              <a:buChar char="•"/>
            </a:pPr>
            <a:r>
              <a:rPr lang="pt-BR" sz="2800" dirty="0" err="1"/>
              <a:t>Advances</a:t>
            </a:r>
            <a:r>
              <a:rPr lang="pt-BR" sz="2800" dirty="0"/>
              <a:t> in </a:t>
            </a:r>
            <a:r>
              <a:rPr lang="pt-BR" sz="2800" dirty="0" err="1"/>
              <a:t>the</a:t>
            </a:r>
            <a:r>
              <a:rPr lang="pt-BR" sz="2800" dirty="0"/>
              <a:t> </a:t>
            </a:r>
            <a:r>
              <a:rPr lang="pt-BR" sz="2800" dirty="0" err="1"/>
              <a:t>classification</a:t>
            </a:r>
            <a:r>
              <a:rPr lang="pt-BR" sz="2800" dirty="0"/>
              <a:t> </a:t>
            </a:r>
            <a:r>
              <a:rPr lang="pt-BR" sz="2800" dirty="0" err="1"/>
              <a:t>of</a:t>
            </a:r>
            <a:r>
              <a:rPr lang="pt-BR" sz="2800" dirty="0"/>
              <a:t> CNS </a:t>
            </a:r>
            <a:r>
              <a:rPr lang="pt-BR" sz="2800" dirty="0" err="1"/>
              <a:t>tumors</a:t>
            </a:r>
            <a:r>
              <a:rPr lang="pt-BR" sz="2800" dirty="0"/>
              <a:t> </a:t>
            </a:r>
            <a:r>
              <a:rPr lang="pt-BR" sz="2800" dirty="0" err="1"/>
              <a:t>through</a:t>
            </a:r>
            <a:r>
              <a:rPr lang="pt-BR" sz="2800" dirty="0"/>
              <a:t> molecular data </a:t>
            </a:r>
            <a:r>
              <a:rPr lang="pt-BR" sz="2800" dirty="0" err="1"/>
              <a:t>combined</a:t>
            </a:r>
            <a:r>
              <a:rPr lang="pt-BR" sz="2800" dirty="0"/>
              <a:t> </a:t>
            </a:r>
            <a:r>
              <a:rPr lang="pt-BR" sz="2800" dirty="0" err="1"/>
              <a:t>with</a:t>
            </a:r>
            <a:r>
              <a:rPr lang="pt-BR" sz="2800" dirty="0"/>
              <a:t> </a:t>
            </a:r>
            <a:r>
              <a:rPr lang="pt-BR" sz="2800" dirty="0" err="1"/>
              <a:t>histopathological</a:t>
            </a:r>
            <a:r>
              <a:rPr lang="pt-BR" sz="2800" dirty="0"/>
              <a:t> data.</a:t>
            </a:r>
          </a:p>
          <a:p>
            <a:pPr marL="457200" indent="-457200">
              <a:buFont typeface="Arial" panose="020B0604020202020204" pitchFamily="34" charset="0"/>
              <a:buChar char="•"/>
            </a:pPr>
            <a:r>
              <a:rPr lang="pt-BR" sz="2800" dirty="0" err="1"/>
              <a:t>Tumors</a:t>
            </a:r>
            <a:r>
              <a:rPr lang="pt-BR" sz="2800" dirty="0"/>
              <a:t> </a:t>
            </a:r>
            <a:r>
              <a:rPr lang="pt-BR" sz="2800" dirty="0" err="1"/>
              <a:t>classified</a:t>
            </a:r>
            <a:r>
              <a:rPr lang="pt-BR" sz="2800" dirty="0"/>
              <a:t> </a:t>
            </a:r>
            <a:r>
              <a:rPr lang="pt-BR" sz="2800" dirty="0" err="1"/>
              <a:t>biologically</a:t>
            </a:r>
            <a:r>
              <a:rPr lang="pt-BR" sz="2800" dirty="0"/>
              <a:t> </a:t>
            </a:r>
            <a:r>
              <a:rPr lang="pt-BR" sz="2800" dirty="0" err="1"/>
              <a:t>and</a:t>
            </a:r>
            <a:r>
              <a:rPr lang="pt-BR" sz="2800" dirty="0"/>
              <a:t> </a:t>
            </a:r>
            <a:r>
              <a:rPr lang="pt-BR" sz="2800" dirty="0" err="1"/>
              <a:t>molecularly</a:t>
            </a:r>
            <a:r>
              <a:rPr lang="pt-BR" sz="2800" dirty="0"/>
              <a:t> </a:t>
            </a:r>
            <a:r>
              <a:rPr lang="pt-BR" sz="2800" dirty="0" err="1"/>
              <a:t>better</a:t>
            </a:r>
            <a:r>
              <a:rPr lang="pt-BR" sz="2800" dirty="0"/>
              <a:t>, </a:t>
            </a:r>
            <a:r>
              <a:rPr lang="pt-BR" sz="2800" dirty="0" err="1"/>
              <a:t>with</a:t>
            </a:r>
            <a:r>
              <a:rPr lang="pt-BR" sz="2800" dirty="0"/>
              <a:t> a </a:t>
            </a:r>
            <a:r>
              <a:rPr lang="pt-BR" sz="2800" dirty="0" err="1"/>
              <a:t>better</a:t>
            </a:r>
            <a:r>
              <a:rPr lang="pt-BR" sz="2800" dirty="0"/>
              <a:t> </a:t>
            </a:r>
            <a:r>
              <a:rPr lang="pt-BR" sz="2800" dirty="0" err="1"/>
              <a:t>understanding</a:t>
            </a:r>
            <a:r>
              <a:rPr lang="pt-BR" sz="2800" dirty="0"/>
              <a:t> </a:t>
            </a:r>
            <a:r>
              <a:rPr lang="pt-BR" sz="2800" dirty="0" err="1"/>
              <a:t>of</a:t>
            </a:r>
            <a:r>
              <a:rPr lang="pt-BR" sz="2800" dirty="0"/>
              <a:t> </a:t>
            </a:r>
            <a:r>
              <a:rPr lang="pt-BR" sz="2800" dirty="0" err="1"/>
              <a:t>the</a:t>
            </a:r>
            <a:r>
              <a:rPr lang="pt-BR" sz="2800" dirty="0"/>
              <a:t> natural </a:t>
            </a:r>
            <a:r>
              <a:rPr lang="pt-BR" sz="2800" dirty="0" err="1"/>
              <a:t>history</a:t>
            </a:r>
            <a:r>
              <a:rPr lang="pt-BR" sz="2800" dirty="0"/>
              <a:t> </a:t>
            </a:r>
            <a:r>
              <a:rPr lang="pt-BR" sz="2800" dirty="0" err="1"/>
              <a:t>of</a:t>
            </a:r>
            <a:r>
              <a:rPr lang="pt-BR" sz="2800" dirty="0"/>
              <a:t> </a:t>
            </a:r>
            <a:r>
              <a:rPr lang="pt-BR" sz="2800" dirty="0" err="1"/>
              <a:t>each</a:t>
            </a:r>
            <a:r>
              <a:rPr lang="pt-BR" sz="2800" dirty="0"/>
              <a:t> tumor </a:t>
            </a:r>
            <a:r>
              <a:rPr lang="pt-BR" sz="2800" dirty="0" err="1"/>
              <a:t>type</a:t>
            </a:r>
            <a:r>
              <a:rPr lang="pt-BR" sz="2800" dirty="0"/>
              <a:t>.</a:t>
            </a:r>
          </a:p>
          <a:p>
            <a:pPr marL="457200" indent="-457200">
              <a:buFont typeface="Arial" panose="020B0604020202020204" pitchFamily="34" charset="0"/>
              <a:buChar char="•"/>
            </a:pPr>
            <a:r>
              <a:rPr lang="pt-BR" sz="2800" dirty="0" err="1"/>
              <a:t>Changes</a:t>
            </a:r>
            <a:r>
              <a:rPr lang="pt-BR" sz="2800" dirty="0"/>
              <a:t> in </a:t>
            </a:r>
            <a:r>
              <a:rPr lang="pt-BR" sz="2800" dirty="0" err="1"/>
              <a:t>taxonomy</a:t>
            </a:r>
            <a:r>
              <a:rPr lang="pt-BR" sz="2800" dirty="0"/>
              <a:t> </a:t>
            </a:r>
            <a:r>
              <a:rPr lang="pt-BR" sz="2800" dirty="0" err="1"/>
              <a:t>and</a:t>
            </a:r>
            <a:r>
              <a:rPr lang="pt-BR" sz="2800" dirty="0"/>
              <a:t> nomenclature, new </a:t>
            </a:r>
            <a:r>
              <a:rPr lang="pt-BR" sz="2800" dirty="0" err="1"/>
              <a:t>types</a:t>
            </a:r>
            <a:r>
              <a:rPr lang="pt-BR" sz="2800" dirty="0"/>
              <a:t>, </a:t>
            </a:r>
            <a:r>
              <a:rPr lang="pt-BR" sz="2800" dirty="0" err="1"/>
              <a:t>and</a:t>
            </a:r>
            <a:r>
              <a:rPr lang="pt-BR" sz="2800" dirty="0"/>
              <a:t> tumor </a:t>
            </a:r>
            <a:r>
              <a:rPr lang="pt-BR" sz="2800" dirty="0" err="1"/>
              <a:t>subtypes</a:t>
            </a:r>
            <a:r>
              <a:rPr lang="pt-BR" sz="2800" dirty="0"/>
              <a:t>.</a:t>
            </a:r>
          </a:p>
          <a:p>
            <a:pPr marL="457200" indent="-457200">
              <a:buFont typeface="Arial" panose="020B0604020202020204" pitchFamily="34" charset="0"/>
              <a:buChar char="•"/>
            </a:pPr>
            <a:r>
              <a:rPr lang="pt-BR" sz="2800" dirty="0"/>
              <a:t>New </a:t>
            </a:r>
            <a:r>
              <a:rPr lang="pt-BR" sz="2800" dirty="0" err="1"/>
              <a:t>challenges</a:t>
            </a:r>
            <a:r>
              <a:rPr lang="pt-BR" sz="2800" dirty="0"/>
              <a:t> are </a:t>
            </a:r>
            <a:r>
              <a:rPr lang="pt-BR" sz="2800" dirty="0" err="1"/>
              <a:t>clearly</a:t>
            </a:r>
            <a:r>
              <a:rPr lang="pt-BR" sz="2800" dirty="0"/>
              <a:t> </a:t>
            </a:r>
            <a:r>
              <a:rPr lang="pt-BR" sz="2800" dirty="0" err="1"/>
              <a:t>visible</a:t>
            </a:r>
            <a:r>
              <a:rPr lang="pt-BR" sz="2800" dirty="0"/>
              <a:t>, </a:t>
            </a:r>
            <a:r>
              <a:rPr lang="pt-BR" sz="2800" dirty="0" err="1"/>
              <a:t>both</a:t>
            </a:r>
            <a:r>
              <a:rPr lang="pt-BR" sz="2800" dirty="0"/>
              <a:t> in </a:t>
            </a:r>
            <a:r>
              <a:rPr lang="pt-BR" sz="2800" dirty="0" err="1"/>
              <a:t>classification</a:t>
            </a:r>
            <a:r>
              <a:rPr lang="pt-BR" sz="2800" dirty="0"/>
              <a:t> </a:t>
            </a:r>
            <a:r>
              <a:rPr lang="pt-BR" sz="2800" dirty="0" err="1"/>
              <a:t>and</a:t>
            </a:r>
            <a:r>
              <a:rPr lang="pt-BR" sz="2800" dirty="0"/>
              <a:t> in its </a:t>
            </a:r>
            <a:r>
              <a:rPr lang="pt-BR" sz="2800" dirty="0" err="1"/>
              <a:t>implementation</a:t>
            </a:r>
            <a:r>
              <a:rPr lang="pt-BR" sz="2800" dirty="0"/>
              <a:t> in </a:t>
            </a:r>
            <a:r>
              <a:rPr lang="pt-BR" sz="2800" dirty="0" err="1"/>
              <a:t>daily</a:t>
            </a:r>
            <a:r>
              <a:rPr lang="pt-BR" sz="2800" dirty="0"/>
              <a:t> </a:t>
            </a:r>
            <a:r>
              <a:rPr lang="pt-BR" sz="2800" dirty="0" err="1"/>
              <a:t>practice</a:t>
            </a:r>
            <a:r>
              <a:rPr lang="pt-BR" sz="2800" dirty="0"/>
              <a:t>.</a:t>
            </a:r>
          </a:p>
        </p:txBody>
      </p:sp>
      <p:pic>
        <p:nvPicPr>
          <p:cNvPr id="4" name="Picture 12" descr="IARC Publications Website - WHO Classification of Tumours of the Central  Nervous System">
            <a:extLst>
              <a:ext uri="{FF2B5EF4-FFF2-40B4-BE49-F238E27FC236}">
                <a16:creationId xmlns:a16="http://schemas.microsoft.com/office/drawing/2014/main" id="{DCA90E2B-1F88-763D-00E7-98C9AD14FC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186" y="2244144"/>
            <a:ext cx="1899432" cy="24090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Central Nervous System Tumours: Who Classification of Tumours: 6 |  Amazon.com.br">
            <a:extLst>
              <a:ext uri="{FF2B5EF4-FFF2-40B4-BE49-F238E27FC236}">
                <a16:creationId xmlns:a16="http://schemas.microsoft.com/office/drawing/2014/main" id="{69FE929E-4274-3D10-C3EA-B6ED092208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535" y="2246868"/>
            <a:ext cx="1911299" cy="240631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a16="http://schemas.microsoft.com/office/drawing/2014/main" id="{A61FC784-FBE0-8B9F-9F2A-9B82700ABDA7}"/>
              </a:ext>
            </a:extLst>
          </p:cNvPr>
          <p:cNvPicPr>
            <a:picLocks noChangeAspect="1"/>
          </p:cNvPicPr>
          <p:nvPr/>
        </p:nvPicPr>
        <p:blipFill>
          <a:blip r:embed="rId4"/>
          <a:stretch>
            <a:fillRect/>
          </a:stretch>
        </p:blipFill>
        <p:spPr>
          <a:xfrm>
            <a:off x="7458264" y="2513882"/>
            <a:ext cx="3893255" cy="1512256"/>
          </a:xfrm>
          <a:prstGeom prst="rect">
            <a:avLst/>
          </a:prstGeom>
        </p:spPr>
      </p:pic>
      <p:pic>
        <p:nvPicPr>
          <p:cNvPr id="7" name="Imagem 6">
            <a:extLst>
              <a:ext uri="{FF2B5EF4-FFF2-40B4-BE49-F238E27FC236}">
                <a16:creationId xmlns:a16="http://schemas.microsoft.com/office/drawing/2014/main" id="{B183AC61-3169-DF08-0EAC-DC6E1AB8DCDC}"/>
              </a:ext>
            </a:extLst>
          </p:cNvPr>
          <p:cNvPicPr>
            <a:picLocks noChangeAspect="1"/>
          </p:cNvPicPr>
          <p:nvPr/>
        </p:nvPicPr>
        <p:blipFill>
          <a:blip r:embed="rId5"/>
          <a:stretch>
            <a:fillRect/>
          </a:stretch>
        </p:blipFill>
        <p:spPr>
          <a:xfrm>
            <a:off x="12663670" y="2141414"/>
            <a:ext cx="3873500" cy="990600"/>
          </a:xfrm>
          <a:prstGeom prst="rect">
            <a:avLst/>
          </a:prstGeom>
        </p:spPr>
      </p:pic>
      <p:pic>
        <p:nvPicPr>
          <p:cNvPr id="8" name="Imagem 7">
            <a:extLst>
              <a:ext uri="{FF2B5EF4-FFF2-40B4-BE49-F238E27FC236}">
                <a16:creationId xmlns:a16="http://schemas.microsoft.com/office/drawing/2014/main" id="{A44DBFF5-A4E5-FAC1-1E8B-19B7FB1D383A}"/>
              </a:ext>
            </a:extLst>
          </p:cNvPr>
          <p:cNvPicPr>
            <a:picLocks noChangeAspect="1"/>
          </p:cNvPicPr>
          <p:nvPr/>
        </p:nvPicPr>
        <p:blipFill>
          <a:blip r:embed="rId6"/>
          <a:stretch>
            <a:fillRect/>
          </a:stretch>
        </p:blipFill>
        <p:spPr>
          <a:xfrm>
            <a:off x="12663670" y="3392842"/>
            <a:ext cx="3886200" cy="990600"/>
          </a:xfrm>
          <a:prstGeom prst="rect">
            <a:avLst/>
          </a:prstGeom>
        </p:spPr>
      </p:pic>
    </p:spTree>
    <p:extLst>
      <p:ext uri="{BB962C8B-B14F-4D97-AF65-F5344CB8AC3E}">
        <p14:creationId xmlns:p14="http://schemas.microsoft.com/office/powerpoint/2010/main" val="3934550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DD53AE-58E3-3FCD-6CCC-F3D50677A4A1}"/>
              </a:ext>
            </a:extLst>
          </p:cNvPr>
          <p:cNvSpPr>
            <a:spLocks noGrp="1"/>
          </p:cNvSpPr>
          <p:nvPr>
            <p:ph type="ctrTitle"/>
          </p:nvPr>
        </p:nvSpPr>
        <p:spPr/>
        <p:txBody>
          <a:bodyPr/>
          <a:lstStyle/>
          <a:p>
            <a:r>
              <a:rPr lang="pt-BR" dirty="0">
                <a:solidFill>
                  <a:srgbClr val="FF0000"/>
                </a:solidFill>
              </a:rPr>
              <a:t>2016</a:t>
            </a:r>
            <a:r>
              <a:rPr lang="pt-BR" dirty="0"/>
              <a:t> </a:t>
            </a:r>
            <a:r>
              <a:rPr lang="pt-BR" dirty="0" err="1"/>
              <a:t>and</a:t>
            </a:r>
            <a:r>
              <a:rPr lang="pt-BR" dirty="0"/>
              <a:t> </a:t>
            </a:r>
            <a:r>
              <a:rPr lang="pt-BR" sz="8800" dirty="0"/>
              <a:t>2021!</a:t>
            </a:r>
            <a:endParaRPr lang="pt-BR" dirty="0"/>
          </a:p>
        </p:txBody>
      </p:sp>
      <p:sp>
        <p:nvSpPr>
          <p:cNvPr id="3" name="Espaço Reservado para Texto 2">
            <a:extLst>
              <a:ext uri="{FF2B5EF4-FFF2-40B4-BE49-F238E27FC236}">
                <a16:creationId xmlns:a16="http://schemas.microsoft.com/office/drawing/2014/main" id="{C8E5C642-6F9E-F064-A0AA-EEA5549AC759}"/>
              </a:ext>
            </a:extLst>
          </p:cNvPr>
          <p:cNvSpPr>
            <a:spLocks noGrp="1"/>
          </p:cNvSpPr>
          <p:nvPr>
            <p:ph type="body" sz="quarter" idx="10"/>
          </p:nvPr>
        </p:nvSpPr>
        <p:spPr>
          <a:xfrm>
            <a:off x="575186" y="4927728"/>
            <a:ext cx="16969864" cy="4605807"/>
          </a:xfrm>
        </p:spPr>
        <p:txBody>
          <a:bodyPr/>
          <a:lstStyle/>
          <a:p>
            <a:pPr marL="457200" indent="-457200">
              <a:buFont typeface="Arial" panose="020B0604020202020204" pitchFamily="34" charset="0"/>
              <a:buChar char="•"/>
            </a:pPr>
            <a:r>
              <a:rPr lang="pt-BR" sz="2400" dirty="0" err="1"/>
              <a:t>Taxonomy</a:t>
            </a:r>
            <a:r>
              <a:rPr lang="pt-BR" sz="2400" dirty="0"/>
              <a:t> </a:t>
            </a:r>
            <a:r>
              <a:rPr lang="pt-BR" sz="2400" dirty="0" err="1"/>
              <a:t>now</a:t>
            </a:r>
            <a:r>
              <a:rPr lang="pt-BR" sz="2400" dirty="0"/>
              <a:t> </a:t>
            </a:r>
            <a:r>
              <a:rPr lang="pt-BR" sz="2400" dirty="0" err="1"/>
              <a:t>hybrid</a:t>
            </a:r>
            <a:endParaRPr lang="pt-BR" sz="2400" dirty="0"/>
          </a:p>
          <a:p>
            <a:pPr marL="457200" indent="-457200">
              <a:buFont typeface="Arial" panose="020B0604020202020204" pitchFamily="34" charset="0"/>
              <a:buChar char="•"/>
            </a:pPr>
            <a:r>
              <a:rPr lang="pt-BR" sz="2400" dirty="0"/>
              <a:t>Tumor </a:t>
            </a:r>
            <a:r>
              <a:rPr lang="pt-BR" sz="2400" dirty="0" err="1"/>
              <a:t>types</a:t>
            </a:r>
            <a:r>
              <a:rPr lang="pt-BR" sz="2400" dirty="0"/>
              <a:t> </a:t>
            </a:r>
            <a:r>
              <a:rPr lang="pt-BR" sz="2400" dirty="0" err="1"/>
              <a:t>readily</a:t>
            </a:r>
            <a:r>
              <a:rPr lang="pt-BR" sz="2400" dirty="0"/>
              <a:t> </a:t>
            </a:r>
            <a:r>
              <a:rPr lang="pt-BR" sz="2400" dirty="0" err="1"/>
              <a:t>characterized</a:t>
            </a:r>
            <a:r>
              <a:rPr lang="pt-BR" sz="2400" dirty="0"/>
              <a:t> </a:t>
            </a:r>
            <a:r>
              <a:rPr lang="pt-BR" sz="2400" dirty="0" err="1"/>
              <a:t>and</a:t>
            </a:r>
            <a:r>
              <a:rPr lang="pt-BR" sz="2400" dirty="0"/>
              <a:t> </a:t>
            </a:r>
            <a:r>
              <a:rPr lang="pt-BR" sz="2400" dirty="0" err="1"/>
              <a:t>defined</a:t>
            </a:r>
            <a:r>
              <a:rPr lang="pt-BR" sz="2400" dirty="0"/>
              <a:t> </a:t>
            </a:r>
            <a:r>
              <a:rPr lang="pt-BR" sz="2400" dirty="0" err="1"/>
              <a:t>by</a:t>
            </a:r>
            <a:r>
              <a:rPr lang="pt-BR" sz="2400" dirty="0"/>
              <a:t> molecular </a:t>
            </a:r>
            <a:r>
              <a:rPr lang="pt-BR" sz="2400" dirty="0" err="1"/>
              <a:t>alterations</a:t>
            </a:r>
            <a:r>
              <a:rPr lang="pt-BR" sz="2400" dirty="0"/>
              <a:t> (</a:t>
            </a:r>
            <a:r>
              <a:rPr lang="pt-BR" sz="2400" dirty="0" err="1"/>
              <a:t>Oligodendroglioma</a:t>
            </a:r>
            <a:r>
              <a:rPr lang="pt-BR" sz="2400" dirty="0"/>
              <a:t>, IDH </a:t>
            </a:r>
            <a:r>
              <a:rPr lang="pt-BR" sz="2400" dirty="0" err="1"/>
              <a:t>mutated</a:t>
            </a:r>
            <a:r>
              <a:rPr lang="pt-BR" sz="2400" dirty="0"/>
              <a:t>, </a:t>
            </a:r>
            <a:r>
              <a:rPr lang="pt-BR" sz="2400" dirty="0" err="1"/>
              <a:t>and</a:t>
            </a:r>
            <a:r>
              <a:rPr lang="pt-BR" sz="2400" dirty="0"/>
              <a:t> 1p19q </a:t>
            </a:r>
            <a:r>
              <a:rPr lang="pt-BR" sz="2400" dirty="0" err="1"/>
              <a:t>codeleted</a:t>
            </a:r>
            <a:r>
              <a:rPr lang="pt-BR" sz="2400" dirty="0"/>
              <a:t>)</a:t>
            </a:r>
          </a:p>
          <a:p>
            <a:pPr marL="457200" indent="-457200">
              <a:buFont typeface="Arial" panose="020B0604020202020204" pitchFamily="34" charset="0"/>
              <a:buChar char="•"/>
            </a:pPr>
            <a:r>
              <a:rPr lang="pt-BR" sz="2400" dirty="0"/>
              <a:t>Some </a:t>
            </a:r>
            <a:r>
              <a:rPr lang="pt-BR" sz="2400" dirty="0" err="1"/>
              <a:t>tumors</a:t>
            </a:r>
            <a:r>
              <a:rPr lang="pt-BR" sz="2400" dirty="0"/>
              <a:t> </a:t>
            </a:r>
            <a:r>
              <a:rPr lang="pt-BR" sz="2400" dirty="0" err="1"/>
              <a:t>have</a:t>
            </a:r>
            <a:r>
              <a:rPr lang="pt-BR" sz="2400" dirty="0"/>
              <a:t> </a:t>
            </a:r>
            <a:r>
              <a:rPr lang="pt-BR" sz="2400" dirty="0" err="1"/>
              <a:t>their</a:t>
            </a:r>
            <a:r>
              <a:rPr lang="pt-BR" sz="2400" dirty="0"/>
              <a:t> </a:t>
            </a:r>
            <a:r>
              <a:rPr lang="pt-BR" sz="2400" dirty="0" err="1"/>
              <a:t>diagnosis</a:t>
            </a:r>
            <a:r>
              <a:rPr lang="pt-BR" sz="2400" dirty="0"/>
              <a:t> </a:t>
            </a:r>
            <a:r>
              <a:rPr lang="pt-BR" sz="2400" dirty="0" err="1"/>
              <a:t>strengthened</a:t>
            </a:r>
            <a:r>
              <a:rPr lang="pt-BR" sz="2400" dirty="0"/>
              <a:t> </a:t>
            </a:r>
            <a:r>
              <a:rPr lang="pt-BR" sz="2400" dirty="0" err="1"/>
              <a:t>by</a:t>
            </a:r>
            <a:r>
              <a:rPr lang="pt-BR" sz="2400" dirty="0"/>
              <a:t> molecular </a:t>
            </a:r>
            <a:r>
              <a:rPr lang="pt-BR" sz="2400" dirty="0" err="1"/>
              <a:t>parameters</a:t>
            </a:r>
            <a:r>
              <a:rPr lang="pt-BR" sz="2400" dirty="0"/>
              <a:t> (</a:t>
            </a:r>
            <a:r>
              <a:rPr lang="pt-BR" sz="2400" dirty="0" err="1"/>
              <a:t>Papillary</a:t>
            </a:r>
            <a:r>
              <a:rPr lang="pt-BR" sz="2400" dirty="0"/>
              <a:t> </a:t>
            </a:r>
            <a:r>
              <a:rPr lang="pt-BR" sz="2400" dirty="0" err="1"/>
              <a:t>craniopharyngioma</a:t>
            </a:r>
            <a:r>
              <a:rPr lang="pt-BR" sz="2400" dirty="0"/>
              <a:t> – BRAF)</a:t>
            </a:r>
          </a:p>
          <a:p>
            <a:pPr marL="457200" indent="-457200">
              <a:buFont typeface="Arial" panose="020B0604020202020204" pitchFamily="34" charset="0"/>
              <a:buChar char="•"/>
            </a:pPr>
            <a:r>
              <a:rPr lang="pt-BR" sz="2400" dirty="0" err="1"/>
              <a:t>Others</a:t>
            </a:r>
            <a:r>
              <a:rPr lang="pt-BR" sz="2400" dirty="0"/>
              <a:t> are </a:t>
            </a:r>
            <a:r>
              <a:rPr lang="pt-BR" sz="2400" dirty="0" err="1"/>
              <a:t>rarely</a:t>
            </a:r>
            <a:r>
              <a:rPr lang="pt-BR" sz="2400" dirty="0"/>
              <a:t> </a:t>
            </a:r>
            <a:r>
              <a:rPr lang="pt-BR" sz="2400" dirty="0" err="1"/>
              <a:t>diagnosed</a:t>
            </a:r>
            <a:r>
              <a:rPr lang="pt-BR" sz="2400" dirty="0"/>
              <a:t> </a:t>
            </a:r>
            <a:r>
              <a:rPr lang="pt-BR" sz="2400" dirty="0" err="1"/>
              <a:t>using</a:t>
            </a:r>
            <a:r>
              <a:rPr lang="pt-BR" sz="2400" dirty="0"/>
              <a:t> molecular data (</a:t>
            </a:r>
            <a:r>
              <a:rPr lang="pt-BR" sz="2400" dirty="0" err="1"/>
              <a:t>Subependymoma</a:t>
            </a:r>
            <a:r>
              <a:rPr lang="pt-BR" sz="2400" dirty="0"/>
              <a:t>)</a:t>
            </a:r>
          </a:p>
          <a:p>
            <a:pPr marL="457200" indent="-457200">
              <a:buFont typeface="Arial" panose="020B0604020202020204" pitchFamily="34" charset="0"/>
              <a:buChar char="•"/>
            </a:pPr>
            <a:r>
              <a:rPr lang="pt-BR" sz="2400" dirty="0"/>
              <a:t>Tumor </a:t>
            </a:r>
            <a:r>
              <a:rPr lang="pt-BR" sz="2400" dirty="0" err="1"/>
              <a:t>grading</a:t>
            </a:r>
            <a:r>
              <a:rPr lang="pt-BR" sz="2400" dirty="0"/>
              <a:t> </a:t>
            </a:r>
            <a:r>
              <a:rPr lang="pt-BR" sz="2400" dirty="0" err="1"/>
              <a:t>among</a:t>
            </a:r>
            <a:r>
              <a:rPr lang="pt-BR" sz="2400" dirty="0"/>
              <a:t> tumor </a:t>
            </a:r>
            <a:r>
              <a:rPr lang="pt-BR" sz="2400" dirty="0" err="1"/>
              <a:t>types</a:t>
            </a:r>
            <a:endParaRPr lang="pt-BR" sz="2400" dirty="0"/>
          </a:p>
          <a:p>
            <a:pPr marL="457200" indent="-457200">
              <a:buFont typeface="Arial" panose="020B0604020202020204" pitchFamily="34" charset="0"/>
              <a:buChar char="•"/>
            </a:pPr>
            <a:r>
              <a:rPr lang="pt-BR" sz="3600" b="1" dirty="0">
                <a:solidFill>
                  <a:srgbClr val="FF0000"/>
                </a:solidFill>
              </a:rPr>
              <a:t>The </a:t>
            </a:r>
            <a:r>
              <a:rPr lang="pt-BR" sz="3600" b="1" dirty="0" err="1">
                <a:solidFill>
                  <a:srgbClr val="FF0000"/>
                </a:solidFill>
              </a:rPr>
              <a:t>classification</a:t>
            </a:r>
            <a:r>
              <a:rPr lang="pt-BR" sz="3600" b="1" dirty="0">
                <a:solidFill>
                  <a:srgbClr val="FF0000"/>
                </a:solidFill>
              </a:rPr>
              <a:t> </a:t>
            </a:r>
            <a:r>
              <a:rPr lang="pt-BR" sz="3600" b="1" dirty="0" err="1">
                <a:solidFill>
                  <a:srgbClr val="FF0000"/>
                </a:solidFill>
              </a:rPr>
              <a:t>is</a:t>
            </a:r>
            <a:r>
              <a:rPr lang="pt-BR" sz="3600" b="1" dirty="0">
                <a:solidFill>
                  <a:srgbClr val="FF0000"/>
                </a:solidFill>
              </a:rPr>
              <a:t> in full </a:t>
            </a:r>
            <a:r>
              <a:rPr lang="pt-BR" sz="3600" b="1" dirty="0" err="1">
                <a:solidFill>
                  <a:srgbClr val="FF0000"/>
                </a:solidFill>
              </a:rPr>
              <a:t>evolution</a:t>
            </a:r>
            <a:r>
              <a:rPr lang="pt-BR" sz="3600" b="1" dirty="0">
                <a:solidFill>
                  <a:srgbClr val="FF0000"/>
                </a:solidFill>
              </a:rPr>
              <a:t>!</a:t>
            </a:r>
          </a:p>
        </p:txBody>
      </p:sp>
      <p:pic>
        <p:nvPicPr>
          <p:cNvPr id="4" name="Picture 12" descr="IARC Publications Website - WHO Classification of Tumours of the Central  Nervous System">
            <a:extLst>
              <a:ext uri="{FF2B5EF4-FFF2-40B4-BE49-F238E27FC236}">
                <a16:creationId xmlns:a16="http://schemas.microsoft.com/office/drawing/2014/main" id="{DCA90E2B-1F88-763D-00E7-98C9AD14FC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186" y="2244144"/>
            <a:ext cx="1899432" cy="24090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Central Nervous System Tumours: Who Classification of Tumours: 6 |  Amazon.com.br">
            <a:extLst>
              <a:ext uri="{FF2B5EF4-FFF2-40B4-BE49-F238E27FC236}">
                <a16:creationId xmlns:a16="http://schemas.microsoft.com/office/drawing/2014/main" id="{69FE929E-4274-3D10-C3EA-B6ED092208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535" y="2246868"/>
            <a:ext cx="1911299" cy="240631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a16="http://schemas.microsoft.com/office/drawing/2014/main" id="{A61FC784-FBE0-8B9F-9F2A-9B82700ABDA7}"/>
              </a:ext>
            </a:extLst>
          </p:cNvPr>
          <p:cNvPicPr>
            <a:picLocks noChangeAspect="1"/>
          </p:cNvPicPr>
          <p:nvPr/>
        </p:nvPicPr>
        <p:blipFill>
          <a:blip r:embed="rId4"/>
          <a:stretch>
            <a:fillRect/>
          </a:stretch>
        </p:blipFill>
        <p:spPr>
          <a:xfrm>
            <a:off x="7458264" y="2513882"/>
            <a:ext cx="3893255" cy="1512256"/>
          </a:xfrm>
          <a:prstGeom prst="rect">
            <a:avLst/>
          </a:prstGeom>
        </p:spPr>
      </p:pic>
      <p:pic>
        <p:nvPicPr>
          <p:cNvPr id="7" name="Imagem 6">
            <a:extLst>
              <a:ext uri="{FF2B5EF4-FFF2-40B4-BE49-F238E27FC236}">
                <a16:creationId xmlns:a16="http://schemas.microsoft.com/office/drawing/2014/main" id="{B183AC61-3169-DF08-0EAC-DC6E1AB8DCDC}"/>
              </a:ext>
            </a:extLst>
          </p:cNvPr>
          <p:cNvPicPr>
            <a:picLocks noChangeAspect="1"/>
          </p:cNvPicPr>
          <p:nvPr/>
        </p:nvPicPr>
        <p:blipFill>
          <a:blip r:embed="rId5"/>
          <a:stretch>
            <a:fillRect/>
          </a:stretch>
        </p:blipFill>
        <p:spPr>
          <a:xfrm>
            <a:off x="12663670" y="2141414"/>
            <a:ext cx="3873500" cy="990600"/>
          </a:xfrm>
          <a:prstGeom prst="rect">
            <a:avLst/>
          </a:prstGeom>
        </p:spPr>
      </p:pic>
      <p:pic>
        <p:nvPicPr>
          <p:cNvPr id="8" name="Imagem 7">
            <a:extLst>
              <a:ext uri="{FF2B5EF4-FFF2-40B4-BE49-F238E27FC236}">
                <a16:creationId xmlns:a16="http://schemas.microsoft.com/office/drawing/2014/main" id="{A44DBFF5-A4E5-FAC1-1E8B-19B7FB1D383A}"/>
              </a:ext>
            </a:extLst>
          </p:cNvPr>
          <p:cNvPicPr>
            <a:picLocks noChangeAspect="1"/>
          </p:cNvPicPr>
          <p:nvPr/>
        </p:nvPicPr>
        <p:blipFill>
          <a:blip r:embed="rId6"/>
          <a:stretch>
            <a:fillRect/>
          </a:stretch>
        </p:blipFill>
        <p:spPr>
          <a:xfrm>
            <a:off x="12663670" y="3392842"/>
            <a:ext cx="3886200" cy="990600"/>
          </a:xfrm>
          <a:prstGeom prst="rect">
            <a:avLst/>
          </a:prstGeom>
        </p:spPr>
      </p:pic>
    </p:spTree>
    <p:extLst>
      <p:ext uri="{BB962C8B-B14F-4D97-AF65-F5344CB8AC3E}">
        <p14:creationId xmlns:p14="http://schemas.microsoft.com/office/powerpoint/2010/main" val="1520956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F8BD3B-9484-981F-846D-980889B7F0DD}"/>
              </a:ext>
            </a:extLst>
          </p:cNvPr>
          <p:cNvSpPr>
            <a:spLocks noGrp="1"/>
          </p:cNvSpPr>
          <p:nvPr>
            <p:ph type="ctrTitle"/>
          </p:nvPr>
        </p:nvSpPr>
        <p:spPr/>
        <p:txBody>
          <a:bodyPr/>
          <a:lstStyle/>
          <a:p>
            <a:r>
              <a:rPr lang="pt-BR" sz="2800" dirty="0"/>
              <a:t>WHO CNS TU CLASSIFICATIONS – </a:t>
            </a:r>
            <a:r>
              <a:rPr lang="pt-BR" sz="2800" b="1" dirty="0"/>
              <a:t>EVERY 7-10 YEARS, A NEW EDITION!</a:t>
            </a:r>
          </a:p>
        </p:txBody>
      </p:sp>
      <p:pic>
        <p:nvPicPr>
          <p:cNvPr id="5" name="Imagem 4" descr="Uma imagem contendo mesa, comida, vidro, diferente&#10;&#10;Descrição gerada automaticamente">
            <a:extLst>
              <a:ext uri="{FF2B5EF4-FFF2-40B4-BE49-F238E27FC236}">
                <a16:creationId xmlns:a16="http://schemas.microsoft.com/office/drawing/2014/main" id="{126636B5-721A-4F92-53BD-902D7C7DA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1717" y="2207093"/>
            <a:ext cx="12168388" cy="6953364"/>
          </a:xfrm>
          <a:prstGeom prst="rect">
            <a:avLst/>
          </a:prstGeom>
        </p:spPr>
      </p:pic>
      <p:sp>
        <p:nvSpPr>
          <p:cNvPr id="7" name="CaixaDeTexto 6">
            <a:extLst>
              <a:ext uri="{FF2B5EF4-FFF2-40B4-BE49-F238E27FC236}">
                <a16:creationId xmlns:a16="http://schemas.microsoft.com/office/drawing/2014/main" id="{25CB231C-9A22-EA87-EF98-55EC7E0AB25F}"/>
              </a:ext>
            </a:extLst>
          </p:cNvPr>
          <p:cNvSpPr txBox="1"/>
          <p:nvPr/>
        </p:nvSpPr>
        <p:spPr>
          <a:xfrm>
            <a:off x="4423911" y="9332860"/>
            <a:ext cx="9144000" cy="369332"/>
          </a:xfrm>
          <a:prstGeom prst="rect">
            <a:avLst/>
          </a:prstGeom>
          <a:noFill/>
        </p:spPr>
        <p:txBody>
          <a:bodyPr wrap="square">
            <a:spAutoFit/>
          </a:bodyPr>
          <a:lstStyle/>
          <a:p>
            <a:r>
              <a:rPr lang="pt-BR" dirty="0"/>
              <a:t>Imagem criada por DALL-E 2, baseada em uma descrição fornecida pelo usuário. Maio de 2024.</a:t>
            </a:r>
          </a:p>
        </p:txBody>
      </p:sp>
    </p:spTree>
    <p:extLst>
      <p:ext uri="{BB962C8B-B14F-4D97-AF65-F5344CB8AC3E}">
        <p14:creationId xmlns:p14="http://schemas.microsoft.com/office/powerpoint/2010/main" val="1700482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FF7712-BA58-BFF6-7845-53045996B74D}"/>
              </a:ext>
            </a:extLst>
          </p:cNvPr>
          <p:cNvSpPr>
            <a:spLocks noGrp="1"/>
          </p:cNvSpPr>
          <p:nvPr>
            <p:ph type="ctrTitle"/>
          </p:nvPr>
        </p:nvSpPr>
        <p:spPr/>
        <p:txBody>
          <a:bodyPr/>
          <a:lstStyle/>
          <a:p>
            <a:r>
              <a:rPr lang="pt-BR" dirty="0" err="1"/>
              <a:t>cIMPACT</a:t>
            </a:r>
            <a:r>
              <a:rPr lang="pt-BR" dirty="0"/>
              <a:t>-NOW (2016 -&gt;</a:t>
            </a:r>
          </a:p>
        </p:txBody>
      </p:sp>
      <p:sp>
        <p:nvSpPr>
          <p:cNvPr id="4" name="Google Shape;248;p18">
            <a:extLst>
              <a:ext uri="{FF2B5EF4-FFF2-40B4-BE49-F238E27FC236}">
                <a16:creationId xmlns:a16="http://schemas.microsoft.com/office/drawing/2014/main" id="{1A8F8BF9-D804-34A4-D3C4-F69FB2D3F889}"/>
              </a:ext>
            </a:extLst>
          </p:cNvPr>
          <p:cNvSpPr/>
          <p:nvPr/>
        </p:nvSpPr>
        <p:spPr>
          <a:xfrm>
            <a:off x="0" y="3671894"/>
            <a:ext cx="18224246" cy="3320524"/>
          </a:xfrm>
          <a:custGeom>
            <a:avLst/>
            <a:gdLst/>
            <a:ahLst/>
            <a:cxnLst/>
            <a:rect l="l" t="t" r="r" b="b"/>
            <a:pathLst>
              <a:path w="239174" h="43816" extrusionOk="0">
                <a:moveTo>
                  <a:pt x="21863" y="0"/>
                </a:moveTo>
                <a:cubicBezTo>
                  <a:pt x="20934" y="0"/>
                  <a:pt x="20019" y="61"/>
                  <a:pt x="19122" y="179"/>
                </a:cubicBezTo>
                <a:cubicBezTo>
                  <a:pt x="17157" y="418"/>
                  <a:pt x="15300" y="941"/>
                  <a:pt x="13609" y="1632"/>
                </a:cubicBezTo>
                <a:cubicBezTo>
                  <a:pt x="11919" y="2311"/>
                  <a:pt x="10406" y="3192"/>
                  <a:pt x="9073" y="4156"/>
                </a:cubicBezTo>
                <a:cubicBezTo>
                  <a:pt x="6394" y="6085"/>
                  <a:pt x="4489" y="8395"/>
                  <a:pt x="3156" y="10574"/>
                </a:cubicBezTo>
                <a:cubicBezTo>
                  <a:pt x="1846" y="12764"/>
                  <a:pt x="1096" y="14848"/>
                  <a:pt x="667" y="16551"/>
                </a:cubicBezTo>
                <a:cubicBezTo>
                  <a:pt x="239" y="18277"/>
                  <a:pt x="108" y="19622"/>
                  <a:pt x="48" y="20527"/>
                </a:cubicBezTo>
                <a:cubicBezTo>
                  <a:pt x="12" y="20980"/>
                  <a:pt x="24" y="21325"/>
                  <a:pt x="12" y="21563"/>
                </a:cubicBezTo>
                <a:cubicBezTo>
                  <a:pt x="0" y="21789"/>
                  <a:pt x="0" y="21908"/>
                  <a:pt x="0" y="21908"/>
                </a:cubicBezTo>
                <a:lnTo>
                  <a:pt x="11264" y="21908"/>
                </a:lnTo>
                <a:cubicBezTo>
                  <a:pt x="11264" y="21908"/>
                  <a:pt x="11264" y="21849"/>
                  <a:pt x="11264" y="21730"/>
                </a:cubicBezTo>
                <a:cubicBezTo>
                  <a:pt x="11276" y="21623"/>
                  <a:pt x="11264" y="21456"/>
                  <a:pt x="11288" y="21230"/>
                </a:cubicBezTo>
                <a:cubicBezTo>
                  <a:pt x="11311" y="20789"/>
                  <a:pt x="11383" y="20134"/>
                  <a:pt x="11585" y="19301"/>
                </a:cubicBezTo>
                <a:cubicBezTo>
                  <a:pt x="11788" y="18467"/>
                  <a:pt x="12157" y="17467"/>
                  <a:pt x="12788" y="16396"/>
                </a:cubicBezTo>
                <a:cubicBezTo>
                  <a:pt x="13443" y="15348"/>
                  <a:pt x="14371" y="14205"/>
                  <a:pt x="15681" y="13276"/>
                </a:cubicBezTo>
                <a:cubicBezTo>
                  <a:pt x="16979" y="12336"/>
                  <a:pt x="18622" y="11586"/>
                  <a:pt x="20551" y="11347"/>
                </a:cubicBezTo>
                <a:cubicBezTo>
                  <a:pt x="20987" y="11287"/>
                  <a:pt x="21439" y="11257"/>
                  <a:pt x="21900" y="11257"/>
                </a:cubicBezTo>
                <a:cubicBezTo>
                  <a:pt x="22444" y="11257"/>
                  <a:pt x="23002" y="11299"/>
                  <a:pt x="23563" y="11383"/>
                </a:cubicBezTo>
                <a:cubicBezTo>
                  <a:pt x="24075" y="11467"/>
                  <a:pt x="24587" y="11586"/>
                  <a:pt x="25099" y="11740"/>
                </a:cubicBezTo>
                <a:cubicBezTo>
                  <a:pt x="25611" y="11907"/>
                  <a:pt x="26123" y="12109"/>
                  <a:pt x="26623" y="12360"/>
                </a:cubicBezTo>
                <a:cubicBezTo>
                  <a:pt x="27623" y="12848"/>
                  <a:pt x="28575" y="13526"/>
                  <a:pt x="29421" y="14360"/>
                </a:cubicBezTo>
                <a:cubicBezTo>
                  <a:pt x="30254" y="15193"/>
                  <a:pt x="30980" y="16193"/>
                  <a:pt x="31528" y="17324"/>
                </a:cubicBezTo>
                <a:cubicBezTo>
                  <a:pt x="32064" y="18456"/>
                  <a:pt x="32409" y="19694"/>
                  <a:pt x="32516" y="21003"/>
                </a:cubicBezTo>
                <a:cubicBezTo>
                  <a:pt x="32528" y="21170"/>
                  <a:pt x="32552" y="21337"/>
                  <a:pt x="32552" y="21503"/>
                </a:cubicBezTo>
                <a:cubicBezTo>
                  <a:pt x="32552" y="21706"/>
                  <a:pt x="32564" y="21908"/>
                  <a:pt x="32564" y="22111"/>
                </a:cubicBezTo>
                <a:cubicBezTo>
                  <a:pt x="32576" y="22444"/>
                  <a:pt x="32576" y="22789"/>
                  <a:pt x="32600" y="23135"/>
                </a:cubicBezTo>
                <a:cubicBezTo>
                  <a:pt x="32624" y="23468"/>
                  <a:pt x="32647" y="23813"/>
                  <a:pt x="32671" y="24159"/>
                </a:cubicBezTo>
                <a:cubicBezTo>
                  <a:pt x="32814" y="25528"/>
                  <a:pt x="33088" y="26909"/>
                  <a:pt x="33505" y="28266"/>
                </a:cubicBezTo>
                <a:cubicBezTo>
                  <a:pt x="34326" y="30969"/>
                  <a:pt x="35695" y="33576"/>
                  <a:pt x="37565" y="35839"/>
                </a:cubicBezTo>
                <a:cubicBezTo>
                  <a:pt x="39422" y="38101"/>
                  <a:pt x="41791" y="40030"/>
                  <a:pt x="44494" y="41411"/>
                </a:cubicBezTo>
                <a:cubicBezTo>
                  <a:pt x="47209" y="42804"/>
                  <a:pt x="50281" y="43649"/>
                  <a:pt x="53412" y="43792"/>
                </a:cubicBezTo>
                <a:cubicBezTo>
                  <a:pt x="53745" y="43807"/>
                  <a:pt x="54080" y="43815"/>
                  <a:pt x="54415" y="43815"/>
                </a:cubicBezTo>
                <a:cubicBezTo>
                  <a:pt x="57218" y="43815"/>
                  <a:pt x="60078" y="43280"/>
                  <a:pt x="62758" y="42185"/>
                </a:cubicBezTo>
                <a:cubicBezTo>
                  <a:pt x="65771" y="40970"/>
                  <a:pt x="68509" y="39029"/>
                  <a:pt x="70735" y="36577"/>
                </a:cubicBezTo>
                <a:cubicBezTo>
                  <a:pt x="72950" y="34124"/>
                  <a:pt x="74653" y="31112"/>
                  <a:pt x="75557" y="27826"/>
                </a:cubicBezTo>
                <a:cubicBezTo>
                  <a:pt x="76022" y="26195"/>
                  <a:pt x="76296" y="24492"/>
                  <a:pt x="76355" y="22777"/>
                </a:cubicBezTo>
                <a:cubicBezTo>
                  <a:pt x="76367" y="22420"/>
                  <a:pt x="76379" y="22063"/>
                  <a:pt x="76379" y="21706"/>
                </a:cubicBezTo>
                <a:lnTo>
                  <a:pt x="76391" y="21384"/>
                </a:lnTo>
                <a:cubicBezTo>
                  <a:pt x="76391" y="21289"/>
                  <a:pt x="76403" y="21182"/>
                  <a:pt x="76415" y="21075"/>
                </a:cubicBezTo>
                <a:cubicBezTo>
                  <a:pt x="76439" y="20658"/>
                  <a:pt x="76510" y="20241"/>
                  <a:pt x="76581" y="19825"/>
                </a:cubicBezTo>
                <a:cubicBezTo>
                  <a:pt x="76903" y="18182"/>
                  <a:pt x="77629" y="16598"/>
                  <a:pt x="78713" y="15253"/>
                </a:cubicBezTo>
                <a:cubicBezTo>
                  <a:pt x="79784" y="13907"/>
                  <a:pt x="81201" y="12824"/>
                  <a:pt x="82796" y="12133"/>
                </a:cubicBezTo>
                <a:cubicBezTo>
                  <a:pt x="84116" y="11562"/>
                  <a:pt x="85557" y="11260"/>
                  <a:pt x="87020" y="11260"/>
                </a:cubicBezTo>
                <a:cubicBezTo>
                  <a:pt x="87326" y="11260"/>
                  <a:pt x="87633" y="11273"/>
                  <a:pt x="87940" y="11300"/>
                </a:cubicBezTo>
                <a:cubicBezTo>
                  <a:pt x="89702" y="11443"/>
                  <a:pt x="91417" y="12038"/>
                  <a:pt x="92905" y="13026"/>
                </a:cubicBezTo>
                <a:cubicBezTo>
                  <a:pt x="93655" y="13526"/>
                  <a:pt x="94334" y="14122"/>
                  <a:pt x="94941" y="14776"/>
                </a:cubicBezTo>
                <a:cubicBezTo>
                  <a:pt x="95536" y="15455"/>
                  <a:pt x="96072" y="16193"/>
                  <a:pt x="96477" y="16991"/>
                </a:cubicBezTo>
                <a:lnTo>
                  <a:pt x="96632" y="17289"/>
                </a:lnTo>
                <a:lnTo>
                  <a:pt x="96763" y="17598"/>
                </a:lnTo>
                <a:cubicBezTo>
                  <a:pt x="96870" y="17801"/>
                  <a:pt x="96941" y="18015"/>
                  <a:pt x="97024" y="18217"/>
                </a:cubicBezTo>
                <a:cubicBezTo>
                  <a:pt x="97167" y="18646"/>
                  <a:pt x="97310" y="19075"/>
                  <a:pt x="97405" y="19515"/>
                </a:cubicBezTo>
                <a:cubicBezTo>
                  <a:pt x="97513" y="19956"/>
                  <a:pt x="97572" y="20396"/>
                  <a:pt x="97632" y="20849"/>
                </a:cubicBezTo>
                <a:cubicBezTo>
                  <a:pt x="97632" y="21075"/>
                  <a:pt x="97667" y="21301"/>
                  <a:pt x="97667" y="21527"/>
                </a:cubicBezTo>
                <a:lnTo>
                  <a:pt x="97691" y="22539"/>
                </a:lnTo>
                <a:cubicBezTo>
                  <a:pt x="97786" y="26254"/>
                  <a:pt x="98882" y="29993"/>
                  <a:pt x="100811" y="33195"/>
                </a:cubicBezTo>
                <a:cubicBezTo>
                  <a:pt x="102751" y="36410"/>
                  <a:pt x="105514" y="39125"/>
                  <a:pt x="108788" y="40970"/>
                </a:cubicBezTo>
                <a:cubicBezTo>
                  <a:pt x="110419" y="41899"/>
                  <a:pt x="112181" y="42601"/>
                  <a:pt x="114003" y="43089"/>
                </a:cubicBezTo>
                <a:cubicBezTo>
                  <a:pt x="115836" y="43578"/>
                  <a:pt x="117718" y="43804"/>
                  <a:pt x="119587" y="43816"/>
                </a:cubicBezTo>
                <a:cubicBezTo>
                  <a:pt x="121456" y="43804"/>
                  <a:pt x="123349" y="43578"/>
                  <a:pt x="125171" y="43089"/>
                </a:cubicBezTo>
                <a:cubicBezTo>
                  <a:pt x="126992" y="42601"/>
                  <a:pt x="128755" y="41899"/>
                  <a:pt x="130386" y="40970"/>
                </a:cubicBezTo>
                <a:cubicBezTo>
                  <a:pt x="133672" y="39125"/>
                  <a:pt x="136422" y="36410"/>
                  <a:pt x="138363" y="33195"/>
                </a:cubicBezTo>
                <a:cubicBezTo>
                  <a:pt x="140292" y="29993"/>
                  <a:pt x="141387" y="26254"/>
                  <a:pt x="141482" y="22539"/>
                </a:cubicBezTo>
                <a:lnTo>
                  <a:pt x="141506" y="21527"/>
                </a:lnTo>
                <a:cubicBezTo>
                  <a:pt x="141506" y="21301"/>
                  <a:pt x="141542" y="21075"/>
                  <a:pt x="141554" y="20849"/>
                </a:cubicBezTo>
                <a:cubicBezTo>
                  <a:pt x="141601" y="20396"/>
                  <a:pt x="141661" y="19956"/>
                  <a:pt x="141768" y="19515"/>
                </a:cubicBezTo>
                <a:cubicBezTo>
                  <a:pt x="141863" y="19075"/>
                  <a:pt x="142006" y="18646"/>
                  <a:pt x="142149" y="18217"/>
                </a:cubicBezTo>
                <a:cubicBezTo>
                  <a:pt x="142244" y="18015"/>
                  <a:pt x="142304" y="17801"/>
                  <a:pt x="142411" y="17598"/>
                </a:cubicBezTo>
                <a:lnTo>
                  <a:pt x="142542" y="17289"/>
                </a:lnTo>
                <a:lnTo>
                  <a:pt x="142697" y="16991"/>
                </a:lnTo>
                <a:cubicBezTo>
                  <a:pt x="143102" y="16193"/>
                  <a:pt x="143637" y="15455"/>
                  <a:pt x="144233" y="14776"/>
                </a:cubicBezTo>
                <a:cubicBezTo>
                  <a:pt x="144840" y="14122"/>
                  <a:pt x="145519" y="13526"/>
                  <a:pt x="146269" y="13026"/>
                </a:cubicBezTo>
                <a:cubicBezTo>
                  <a:pt x="147757" y="12038"/>
                  <a:pt x="149471" y="11443"/>
                  <a:pt x="151234" y="11300"/>
                </a:cubicBezTo>
                <a:cubicBezTo>
                  <a:pt x="151541" y="11273"/>
                  <a:pt x="151847" y="11260"/>
                  <a:pt x="152154" y="11260"/>
                </a:cubicBezTo>
                <a:cubicBezTo>
                  <a:pt x="153616" y="11260"/>
                  <a:pt x="155058" y="11562"/>
                  <a:pt x="156377" y="12133"/>
                </a:cubicBezTo>
                <a:cubicBezTo>
                  <a:pt x="157973" y="12824"/>
                  <a:pt x="159389" y="13907"/>
                  <a:pt x="160461" y="15253"/>
                </a:cubicBezTo>
                <a:cubicBezTo>
                  <a:pt x="161544" y="16598"/>
                  <a:pt x="162271" y="18182"/>
                  <a:pt x="162592" y="19825"/>
                </a:cubicBezTo>
                <a:cubicBezTo>
                  <a:pt x="162664" y="20241"/>
                  <a:pt x="162735" y="20658"/>
                  <a:pt x="162759" y="21075"/>
                </a:cubicBezTo>
                <a:cubicBezTo>
                  <a:pt x="162771" y="21182"/>
                  <a:pt x="162783" y="21289"/>
                  <a:pt x="162783" y="21396"/>
                </a:cubicBezTo>
                <a:lnTo>
                  <a:pt x="162795" y="21706"/>
                </a:lnTo>
                <a:cubicBezTo>
                  <a:pt x="162795" y="22063"/>
                  <a:pt x="162806" y="22420"/>
                  <a:pt x="162818" y="22789"/>
                </a:cubicBezTo>
                <a:cubicBezTo>
                  <a:pt x="162878" y="24492"/>
                  <a:pt x="163152" y="26195"/>
                  <a:pt x="163616" y="27838"/>
                </a:cubicBezTo>
                <a:cubicBezTo>
                  <a:pt x="164521" y="31112"/>
                  <a:pt x="166224" y="34124"/>
                  <a:pt x="168438" y="36577"/>
                </a:cubicBezTo>
                <a:cubicBezTo>
                  <a:pt x="170665" y="39041"/>
                  <a:pt x="173403" y="40970"/>
                  <a:pt x="176415" y="42185"/>
                </a:cubicBezTo>
                <a:cubicBezTo>
                  <a:pt x="179095" y="43280"/>
                  <a:pt x="181955" y="43815"/>
                  <a:pt x="184759" y="43815"/>
                </a:cubicBezTo>
                <a:cubicBezTo>
                  <a:pt x="185094" y="43815"/>
                  <a:pt x="185428" y="43807"/>
                  <a:pt x="185762" y="43792"/>
                </a:cubicBezTo>
                <a:cubicBezTo>
                  <a:pt x="188893" y="43649"/>
                  <a:pt x="191965" y="42804"/>
                  <a:pt x="194680" y="41411"/>
                </a:cubicBezTo>
                <a:cubicBezTo>
                  <a:pt x="197382" y="40030"/>
                  <a:pt x="199752" y="38101"/>
                  <a:pt x="201609" y="35839"/>
                </a:cubicBezTo>
                <a:cubicBezTo>
                  <a:pt x="203478" y="33576"/>
                  <a:pt x="204847" y="30969"/>
                  <a:pt x="205669" y="28266"/>
                </a:cubicBezTo>
                <a:cubicBezTo>
                  <a:pt x="206086" y="26909"/>
                  <a:pt x="206360" y="25528"/>
                  <a:pt x="206502" y="24159"/>
                </a:cubicBezTo>
                <a:cubicBezTo>
                  <a:pt x="206526" y="23813"/>
                  <a:pt x="206550" y="23468"/>
                  <a:pt x="206574" y="23135"/>
                </a:cubicBezTo>
                <a:cubicBezTo>
                  <a:pt x="206598" y="22789"/>
                  <a:pt x="206598" y="22444"/>
                  <a:pt x="206610" y="22111"/>
                </a:cubicBezTo>
                <a:cubicBezTo>
                  <a:pt x="206610" y="21908"/>
                  <a:pt x="206621" y="21706"/>
                  <a:pt x="206621" y="21503"/>
                </a:cubicBezTo>
                <a:cubicBezTo>
                  <a:pt x="206621" y="21337"/>
                  <a:pt x="206645" y="21170"/>
                  <a:pt x="206657" y="21003"/>
                </a:cubicBezTo>
                <a:cubicBezTo>
                  <a:pt x="206764" y="19694"/>
                  <a:pt x="207110" y="18456"/>
                  <a:pt x="207645" y="17324"/>
                </a:cubicBezTo>
                <a:cubicBezTo>
                  <a:pt x="208193" y="16205"/>
                  <a:pt x="208919" y="15193"/>
                  <a:pt x="209753" y="14360"/>
                </a:cubicBezTo>
                <a:cubicBezTo>
                  <a:pt x="210598" y="13526"/>
                  <a:pt x="211551" y="12848"/>
                  <a:pt x="212551" y="12360"/>
                </a:cubicBezTo>
                <a:cubicBezTo>
                  <a:pt x="213051" y="12109"/>
                  <a:pt x="213563" y="11907"/>
                  <a:pt x="214075" y="11740"/>
                </a:cubicBezTo>
                <a:cubicBezTo>
                  <a:pt x="214587" y="11586"/>
                  <a:pt x="215099" y="11467"/>
                  <a:pt x="215611" y="11383"/>
                </a:cubicBezTo>
                <a:cubicBezTo>
                  <a:pt x="216185" y="11304"/>
                  <a:pt x="216755" y="11261"/>
                  <a:pt x="217311" y="11261"/>
                </a:cubicBezTo>
                <a:cubicBezTo>
                  <a:pt x="217759" y="11261"/>
                  <a:pt x="218198" y="11289"/>
                  <a:pt x="218623" y="11347"/>
                </a:cubicBezTo>
                <a:cubicBezTo>
                  <a:pt x="220552" y="11586"/>
                  <a:pt x="222207" y="12336"/>
                  <a:pt x="223493" y="13276"/>
                </a:cubicBezTo>
                <a:cubicBezTo>
                  <a:pt x="224802" y="14217"/>
                  <a:pt x="225743" y="15348"/>
                  <a:pt x="226386" y="16396"/>
                </a:cubicBezTo>
                <a:cubicBezTo>
                  <a:pt x="227017" y="17467"/>
                  <a:pt x="227386" y="18467"/>
                  <a:pt x="227588" y="19301"/>
                </a:cubicBezTo>
                <a:cubicBezTo>
                  <a:pt x="227791" y="20134"/>
                  <a:pt x="227862" y="20789"/>
                  <a:pt x="227886" y="21230"/>
                </a:cubicBezTo>
                <a:cubicBezTo>
                  <a:pt x="227910" y="21456"/>
                  <a:pt x="227898" y="21623"/>
                  <a:pt x="227910" y="21730"/>
                </a:cubicBezTo>
                <a:cubicBezTo>
                  <a:pt x="227910" y="21849"/>
                  <a:pt x="227910" y="21908"/>
                  <a:pt x="227910" y="21908"/>
                </a:cubicBezTo>
                <a:lnTo>
                  <a:pt x="239173" y="21908"/>
                </a:lnTo>
                <a:cubicBezTo>
                  <a:pt x="239173" y="21908"/>
                  <a:pt x="239173" y="21789"/>
                  <a:pt x="239161" y="21563"/>
                </a:cubicBezTo>
                <a:cubicBezTo>
                  <a:pt x="239161" y="21325"/>
                  <a:pt x="239161" y="20980"/>
                  <a:pt x="239126" y="20527"/>
                </a:cubicBezTo>
                <a:cubicBezTo>
                  <a:pt x="239078" y="19622"/>
                  <a:pt x="238935" y="18277"/>
                  <a:pt x="238506" y="16551"/>
                </a:cubicBezTo>
                <a:cubicBezTo>
                  <a:pt x="238078" y="14848"/>
                  <a:pt x="237340" y="12764"/>
                  <a:pt x="236018" y="10574"/>
                </a:cubicBezTo>
                <a:cubicBezTo>
                  <a:pt x="234685" y="8395"/>
                  <a:pt x="232780" y="6085"/>
                  <a:pt x="230101" y="4156"/>
                </a:cubicBezTo>
                <a:cubicBezTo>
                  <a:pt x="228767" y="3192"/>
                  <a:pt x="227255" y="2311"/>
                  <a:pt x="225564" y="1632"/>
                </a:cubicBezTo>
                <a:cubicBezTo>
                  <a:pt x="223874" y="941"/>
                  <a:pt x="222028" y="418"/>
                  <a:pt x="220052" y="179"/>
                </a:cubicBezTo>
                <a:cubicBezTo>
                  <a:pt x="219160" y="61"/>
                  <a:pt x="218246" y="0"/>
                  <a:pt x="217315" y="0"/>
                </a:cubicBezTo>
                <a:cubicBezTo>
                  <a:pt x="216196" y="0"/>
                  <a:pt x="215053" y="87"/>
                  <a:pt x="213896" y="263"/>
                </a:cubicBezTo>
                <a:cubicBezTo>
                  <a:pt x="212837" y="429"/>
                  <a:pt x="211765" y="668"/>
                  <a:pt x="210705" y="1001"/>
                </a:cubicBezTo>
                <a:cubicBezTo>
                  <a:pt x="209646" y="1334"/>
                  <a:pt x="208586" y="1763"/>
                  <a:pt x="207562" y="2263"/>
                </a:cubicBezTo>
                <a:cubicBezTo>
                  <a:pt x="205502" y="3275"/>
                  <a:pt x="203550" y="4656"/>
                  <a:pt x="201811" y="6371"/>
                </a:cubicBezTo>
                <a:cubicBezTo>
                  <a:pt x="200097" y="8097"/>
                  <a:pt x="198609" y="10145"/>
                  <a:pt x="197489" y="12467"/>
                </a:cubicBezTo>
                <a:cubicBezTo>
                  <a:pt x="196382" y="14788"/>
                  <a:pt x="195656" y="17384"/>
                  <a:pt x="195442" y="20075"/>
                </a:cubicBezTo>
                <a:cubicBezTo>
                  <a:pt x="195418" y="20408"/>
                  <a:pt x="195382" y="20753"/>
                  <a:pt x="195370" y="21087"/>
                </a:cubicBezTo>
                <a:cubicBezTo>
                  <a:pt x="195370" y="21396"/>
                  <a:pt x="195358" y="21694"/>
                  <a:pt x="195358" y="22004"/>
                </a:cubicBezTo>
                <a:cubicBezTo>
                  <a:pt x="195346" y="22170"/>
                  <a:pt x="195346" y="22337"/>
                  <a:pt x="195334" y="22504"/>
                </a:cubicBezTo>
                <a:cubicBezTo>
                  <a:pt x="195322" y="22670"/>
                  <a:pt x="195311" y="22837"/>
                  <a:pt x="195299" y="23016"/>
                </a:cubicBezTo>
                <a:cubicBezTo>
                  <a:pt x="195227" y="23682"/>
                  <a:pt x="195096" y="24349"/>
                  <a:pt x="194894" y="25004"/>
                </a:cubicBezTo>
                <a:cubicBezTo>
                  <a:pt x="194501" y="26302"/>
                  <a:pt x="193834" y="27564"/>
                  <a:pt x="192929" y="28671"/>
                </a:cubicBezTo>
                <a:cubicBezTo>
                  <a:pt x="192013" y="29778"/>
                  <a:pt x="190858" y="30719"/>
                  <a:pt x="189548" y="31386"/>
                </a:cubicBezTo>
                <a:cubicBezTo>
                  <a:pt x="188226" y="32064"/>
                  <a:pt x="186762" y="32469"/>
                  <a:pt x="185226" y="32541"/>
                </a:cubicBezTo>
                <a:cubicBezTo>
                  <a:pt x="185055" y="32548"/>
                  <a:pt x="184883" y="32552"/>
                  <a:pt x="184712" y="32552"/>
                </a:cubicBezTo>
                <a:cubicBezTo>
                  <a:pt x="183337" y="32552"/>
                  <a:pt x="181970" y="32296"/>
                  <a:pt x="180678" y="31767"/>
                </a:cubicBezTo>
                <a:cubicBezTo>
                  <a:pt x="179225" y="31183"/>
                  <a:pt x="177892" y="30231"/>
                  <a:pt x="176796" y="29040"/>
                </a:cubicBezTo>
                <a:cubicBezTo>
                  <a:pt x="175713" y="27826"/>
                  <a:pt x="174891" y="26373"/>
                  <a:pt x="174451" y="24790"/>
                </a:cubicBezTo>
                <a:cubicBezTo>
                  <a:pt x="174236" y="24004"/>
                  <a:pt x="174094" y="23182"/>
                  <a:pt x="174070" y="22337"/>
                </a:cubicBezTo>
                <a:lnTo>
                  <a:pt x="174046" y="21503"/>
                </a:lnTo>
                <a:lnTo>
                  <a:pt x="174034" y="20861"/>
                </a:lnTo>
                <a:cubicBezTo>
                  <a:pt x="174022" y="20646"/>
                  <a:pt x="173998" y="20432"/>
                  <a:pt x="173986" y="20218"/>
                </a:cubicBezTo>
                <a:cubicBezTo>
                  <a:pt x="173927" y="19360"/>
                  <a:pt x="173796" y="18503"/>
                  <a:pt x="173641" y="17646"/>
                </a:cubicBezTo>
                <a:cubicBezTo>
                  <a:pt x="172963" y="14241"/>
                  <a:pt x="171450" y="10966"/>
                  <a:pt x="169248" y="8216"/>
                </a:cubicBezTo>
                <a:cubicBezTo>
                  <a:pt x="167045" y="5466"/>
                  <a:pt x="164152" y="3227"/>
                  <a:pt x="160854" y="1799"/>
                </a:cubicBezTo>
                <a:cubicBezTo>
                  <a:pt x="159211" y="1084"/>
                  <a:pt x="157461" y="584"/>
                  <a:pt x="155687" y="287"/>
                </a:cubicBezTo>
                <a:cubicBezTo>
                  <a:pt x="154533" y="94"/>
                  <a:pt x="153370" y="1"/>
                  <a:pt x="152203" y="1"/>
                </a:cubicBezTo>
                <a:cubicBezTo>
                  <a:pt x="151563" y="1"/>
                  <a:pt x="150922" y="29"/>
                  <a:pt x="150281" y="84"/>
                </a:cubicBezTo>
                <a:cubicBezTo>
                  <a:pt x="146674" y="370"/>
                  <a:pt x="143090" y="1620"/>
                  <a:pt x="140042" y="3644"/>
                </a:cubicBezTo>
                <a:cubicBezTo>
                  <a:pt x="138506" y="4668"/>
                  <a:pt x="137113" y="5883"/>
                  <a:pt x="135875" y="7240"/>
                </a:cubicBezTo>
                <a:cubicBezTo>
                  <a:pt x="134648" y="8621"/>
                  <a:pt x="133565" y="10133"/>
                  <a:pt x="132719" y="11788"/>
                </a:cubicBezTo>
                <a:lnTo>
                  <a:pt x="132398" y="12407"/>
                </a:lnTo>
                <a:lnTo>
                  <a:pt x="132112" y="13038"/>
                </a:lnTo>
                <a:cubicBezTo>
                  <a:pt x="131922" y="13455"/>
                  <a:pt x="131755" y="13895"/>
                  <a:pt x="131588" y="14324"/>
                </a:cubicBezTo>
                <a:cubicBezTo>
                  <a:pt x="131279" y="15205"/>
                  <a:pt x="130993" y="16086"/>
                  <a:pt x="130791" y="17003"/>
                </a:cubicBezTo>
                <a:cubicBezTo>
                  <a:pt x="130576" y="17908"/>
                  <a:pt x="130445" y="18837"/>
                  <a:pt x="130338" y="19753"/>
                </a:cubicBezTo>
                <a:cubicBezTo>
                  <a:pt x="130314" y="20218"/>
                  <a:pt x="130255" y="20682"/>
                  <a:pt x="130255" y="21146"/>
                </a:cubicBezTo>
                <a:lnTo>
                  <a:pt x="130231" y="22218"/>
                </a:lnTo>
                <a:cubicBezTo>
                  <a:pt x="130183" y="24040"/>
                  <a:pt x="129659" y="25825"/>
                  <a:pt x="128719" y="27385"/>
                </a:cubicBezTo>
                <a:cubicBezTo>
                  <a:pt x="127778" y="28945"/>
                  <a:pt x="126421" y="30278"/>
                  <a:pt x="124826" y="31171"/>
                </a:cubicBezTo>
                <a:cubicBezTo>
                  <a:pt x="124040" y="31636"/>
                  <a:pt x="123182" y="31969"/>
                  <a:pt x="122301" y="32207"/>
                </a:cubicBezTo>
                <a:cubicBezTo>
                  <a:pt x="121420" y="32433"/>
                  <a:pt x="120515" y="32552"/>
                  <a:pt x="119587" y="32552"/>
                </a:cubicBezTo>
                <a:cubicBezTo>
                  <a:pt x="118658" y="32552"/>
                  <a:pt x="117753" y="32433"/>
                  <a:pt x="116872" y="32207"/>
                </a:cubicBezTo>
                <a:cubicBezTo>
                  <a:pt x="115991" y="31969"/>
                  <a:pt x="115134" y="31636"/>
                  <a:pt x="114348" y="31171"/>
                </a:cubicBezTo>
                <a:cubicBezTo>
                  <a:pt x="112753" y="30278"/>
                  <a:pt x="111407" y="28945"/>
                  <a:pt x="110455" y="27385"/>
                </a:cubicBezTo>
                <a:cubicBezTo>
                  <a:pt x="109526" y="25825"/>
                  <a:pt x="108990" y="24051"/>
                  <a:pt x="108943" y="22218"/>
                </a:cubicBezTo>
                <a:lnTo>
                  <a:pt x="108919" y="21146"/>
                </a:lnTo>
                <a:cubicBezTo>
                  <a:pt x="108919" y="20682"/>
                  <a:pt x="108859" y="20218"/>
                  <a:pt x="108835" y="19753"/>
                </a:cubicBezTo>
                <a:cubicBezTo>
                  <a:pt x="108728" y="18837"/>
                  <a:pt x="108597" y="17908"/>
                  <a:pt x="108383" y="17003"/>
                </a:cubicBezTo>
                <a:cubicBezTo>
                  <a:pt x="108181" y="16098"/>
                  <a:pt x="107895" y="15205"/>
                  <a:pt x="107585" y="14324"/>
                </a:cubicBezTo>
                <a:cubicBezTo>
                  <a:pt x="107419" y="13895"/>
                  <a:pt x="107264" y="13455"/>
                  <a:pt x="107061" y="13038"/>
                </a:cubicBezTo>
                <a:lnTo>
                  <a:pt x="106776" y="12407"/>
                </a:lnTo>
                <a:lnTo>
                  <a:pt x="106454" y="11788"/>
                </a:lnTo>
                <a:cubicBezTo>
                  <a:pt x="105609" y="10133"/>
                  <a:pt x="104525" y="8621"/>
                  <a:pt x="103299" y="7240"/>
                </a:cubicBezTo>
                <a:cubicBezTo>
                  <a:pt x="102061" y="5883"/>
                  <a:pt x="100668" y="4668"/>
                  <a:pt x="99144" y="3644"/>
                </a:cubicBezTo>
                <a:cubicBezTo>
                  <a:pt x="96084" y="1620"/>
                  <a:pt x="92512" y="370"/>
                  <a:pt x="88892" y="84"/>
                </a:cubicBezTo>
                <a:cubicBezTo>
                  <a:pt x="88252" y="29"/>
                  <a:pt x="87611" y="1"/>
                  <a:pt x="86971" y="1"/>
                </a:cubicBezTo>
                <a:cubicBezTo>
                  <a:pt x="85804" y="1"/>
                  <a:pt x="84640" y="94"/>
                  <a:pt x="83487" y="287"/>
                </a:cubicBezTo>
                <a:cubicBezTo>
                  <a:pt x="81713" y="584"/>
                  <a:pt x="79963" y="1084"/>
                  <a:pt x="78320" y="1799"/>
                </a:cubicBezTo>
                <a:cubicBezTo>
                  <a:pt x="75022" y="3227"/>
                  <a:pt x="72128" y="5466"/>
                  <a:pt x="69926" y="8216"/>
                </a:cubicBezTo>
                <a:cubicBezTo>
                  <a:pt x="67723" y="10966"/>
                  <a:pt x="66211" y="14241"/>
                  <a:pt x="65532" y="17646"/>
                </a:cubicBezTo>
                <a:cubicBezTo>
                  <a:pt x="65378" y="18503"/>
                  <a:pt x="65247" y="19360"/>
                  <a:pt x="65187" y="20218"/>
                </a:cubicBezTo>
                <a:cubicBezTo>
                  <a:pt x="65175" y="20432"/>
                  <a:pt x="65151" y="20646"/>
                  <a:pt x="65151" y="20861"/>
                </a:cubicBezTo>
                <a:lnTo>
                  <a:pt x="65128" y="21503"/>
                </a:lnTo>
                <a:lnTo>
                  <a:pt x="65104" y="22337"/>
                </a:lnTo>
                <a:cubicBezTo>
                  <a:pt x="65080" y="23182"/>
                  <a:pt x="64949" y="24004"/>
                  <a:pt x="64723" y="24790"/>
                </a:cubicBezTo>
                <a:cubicBezTo>
                  <a:pt x="64282" y="26373"/>
                  <a:pt x="63461" y="27826"/>
                  <a:pt x="62377" y="29040"/>
                </a:cubicBezTo>
                <a:cubicBezTo>
                  <a:pt x="61294" y="30231"/>
                  <a:pt x="59948" y="31183"/>
                  <a:pt x="58496" y="31767"/>
                </a:cubicBezTo>
                <a:cubicBezTo>
                  <a:pt x="57204" y="32296"/>
                  <a:pt x="55837" y="32552"/>
                  <a:pt x="54461" y="32552"/>
                </a:cubicBezTo>
                <a:cubicBezTo>
                  <a:pt x="54290" y="32552"/>
                  <a:pt x="54119" y="32548"/>
                  <a:pt x="53948" y="32541"/>
                </a:cubicBezTo>
                <a:cubicBezTo>
                  <a:pt x="52412" y="32469"/>
                  <a:pt x="50947" y="32064"/>
                  <a:pt x="49626" y="31386"/>
                </a:cubicBezTo>
                <a:cubicBezTo>
                  <a:pt x="48316" y="30719"/>
                  <a:pt x="47161" y="29778"/>
                  <a:pt x="46244" y="28671"/>
                </a:cubicBezTo>
                <a:cubicBezTo>
                  <a:pt x="45339" y="27564"/>
                  <a:pt x="44673" y="26302"/>
                  <a:pt x="44280" y="25004"/>
                </a:cubicBezTo>
                <a:cubicBezTo>
                  <a:pt x="44077" y="24349"/>
                  <a:pt x="43946" y="23682"/>
                  <a:pt x="43875" y="23016"/>
                </a:cubicBezTo>
                <a:cubicBezTo>
                  <a:pt x="43863" y="22837"/>
                  <a:pt x="43851" y="22670"/>
                  <a:pt x="43839" y="22504"/>
                </a:cubicBezTo>
                <a:cubicBezTo>
                  <a:pt x="43827" y="22337"/>
                  <a:pt x="43827" y="22170"/>
                  <a:pt x="43827" y="22004"/>
                </a:cubicBezTo>
                <a:cubicBezTo>
                  <a:pt x="43815" y="21694"/>
                  <a:pt x="43804" y="21396"/>
                  <a:pt x="43804" y="21087"/>
                </a:cubicBezTo>
                <a:cubicBezTo>
                  <a:pt x="43792" y="20753"/>
                  <a:pt x="43768" y="20420"/>
                  <a:pt x="43744" y="20075"/>
                </a:cubicBezTo>
                <a:cubicBezTo>
                  <a:pt x="43518" y="17384"/>
                  <a:pt x="42803" y="14788"/>
                  <a:pt x="41684" y="12467"/>
                </a:cubicBezTo>
                <a:cubicBezTo>
                  <a:pt x="40565" y="10145"/>
                  <a:pt x="39077" y="8097"/>
                  <a:pt x="37362" y="6371"/>
                </a:cubicBezTo>
                <a:cubicBezTo>
                  <a:pt x="35624" y="4656"/>
                  <a:pt x="33671" y="3275"/>
                  <a:pt x="31612" y="2263"/>
                </a:cubicBezTo>
                <a:cubicBezTo>
                  <a:pt x="30588" y="1763"/>
                  <a:pt x="29528" y="1334"/>
                  <a:pt x="28468" y="1001"/>
                </a:cubicBezTo>
                <a:cubicBezTo>
                  <a:pt x="27409" y="668"/>
                  <a:pt x="26337" y="429"/>
                  <a:pt x="25277" y="263"/>
                </a:cubicBezTo>
                <a:cubicBezTo>
                  <a:pt x="24120" y="87"/>
                  <a:pt x="22981" y="0"/>
                  <a:pt x="218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49;p18">
            <a:extLst>
              <a:ext uri="{FF2B5EF4-FFF2-40B4-BE49-F238E27FC236}">
                <a16:creationId xmlns:a16="http://schemas.microsoft.com/office/drawing/2014/main" id="{50E03BFA-2C51-A4BE-1768-CC883101AB00}"/>
              </a:ext>
            </a:extLst>
          </p:cNvPr>
          <p:cNvSpPr/>
          <p:nvPr/>
        </p:nvSpPr>
        <p:spPr>
          <a:xfrm>
            <a:off x="1906218" y="4693195"/>
            <a:ext cx="15145369" cy="2288337"/>
          </a:xfrm>
          <a:custGeom>
            <a:avLst/>
            <a:gdLst/>
            <a:ahLst/>
            <a:cxnLst/>
            <a:rect l="l" t="t" r="r" b="b"/>
            <a:pathLst>
              <a:path w="218338" h="32989" extrusionOk="0">
                <a:moveTo>
                  <a:pt x="76602" y="1"/>
                </a:moveTo>
                <a:cubicBezTo>
                  <a:pt x="75021" y="1"/>
                  <a:pt x="73464" y="328"/>
                  <a:pt x="72045" y="948"/>
                </a:cubicBezTo>
                <a:cubicBezTo>
                  <a:pt x="70319" y="1687"/>
                  <a:pt x="68795" y="2865"/>
                  <a:pt x="67640" y="4318"/>
                </a:cubicBezTo>
                <a:cubicBezTo>
                  <a:pt x="66473" y="5759"/>
                  <a:pt x="65687" y="7473"/>
                  <a:pt x="65330" y="9247"/>
                </a:cubicBezTo>
                <a:cubicBezTo>
                  <a:pt x="65259" y="9699"/>
                  <a:pt x="65187" y="10152"/>
                  <a:pt x="65151" y="10604"/>
                </a:cubicBezTo>
                <a:cubicBezTo>
                  <a:pt x="65151" y="10711"/>
                  <a:pt x="65139" y="10831"/>
                  <a:pt x="65128" y="10938"/>
                </a:cubicBezTo>
                <a:lnTo>
                  <a:pt x="65128" y="11283"/>
                </a:lnTo>
                <a:cubicBezTo>
                  <a:pt x="65116" y="11628"/>
                  <a:pt x="65104" y="11985"/>
                  <a:pt x="65092" y="12343"/>
                </a:cubicBezTo>
                <a:cubicBezTo>
                  <a:pt x="65032" y="13986"/>
                  <a:pt x="64770" y="15617"/>
                  <a:pt x="64330" y="17188"/>
                </a:cubicBezTo>
                <a:cubicBezTo>
                  <a:pt x="63449" y="20344"/>
                  <a:pt x="61818" y="23237"/>
                  <a:pt x="59686" y="25606"/>
                </a:cubicBezTo>
                <a:cubicBezTo>
                  <a:pt x="57555" y="27964"/>
                  <a:pt x="54912" y="29821"/>
                  <a:pt x="52019" y="30988"/>
                </a:cubicBezTo>
                <a:cubicBezTo>
                  <a:pt x="49456" y="32047"/>
                  <a:pt x="46715" y="32559"/>
                  <a:pt x="44029" y="32559"/>
                </a:cubicBezTo>
                <a:cubicBezTo>
                  <a:pt x="43695" y="32559"/>
                  <a:pt x="43362" y="32551"/>
                  <a:pt x="43030" y="32536"/>
                </a:cubicBezTo>
                <a:cubicBezTo>
                  <a:pt x="40017" y="32393"/>
                  <a:pt x="37065" y="31583"/>
                  <a:pt x="34469" y="30250"/>
                </a:cubicBezTo>
                <a:cubicBezTo>
                  <a:pt x="31862" y="28916"/>
                  <a:pt x="29587" y="27071"/>
                  <a:pt x="27790" y="24892"/>
                </a:cubicBezTo>
                <a:cubicBezTo>
                  <a:pt x="26004" y="22713"/>
                  <a:pt x="24682" y="20213"/>
                  <a:pt x="23896" y="17605"/>
                </a:cubicBezTo>
                <a:cubicBezTo>
                  <a:pt x="23503" y="16307"/>
                  <a:pt x="23229" y="14986"/>
                  <a:pt x="23099" y="13664"/>
                </a:cubicBezTo>
                <a:cubicBezTo>
                  <a:pt x="23075" y="13331"/>
                  <a:pt x="23051" y="12997"/>
                  <a:pt x="23027" y="12676"/>
                </a:cubicBezTo>
                <a:cubicBezTo>
                  <a:pt x="23003" y="12343"/>
                  <a:pt x="23003" y="12021"/>
                  <a:pt x="22991" y="11688"/>
                </a:cubicBezTo>
                <a:cubicBezTo>
                  <a:pt x="22991" y="11485"/>
                  <a:pt x="22979" y="11271"/>
                  <a:pt x="22979" y="11057"/>
                </a:cubicBezTo>
                <a:cubicBezTo>
                  <a:pt x="22979" y="10878"/>
                  <a:pt x="22956" y="10711"/>
                  <a:pt x="22944" y="10533"/>
                </a:cubicBezTo>
                <a:cubicBezTo>
                  <a:pt x="22825" y="9116"/>
                  <a:pt x="22456" y="7771"/>
                  <a:pt x="21872" y="6544"/>
                </a:cubicBezTo>
                <a:cubicBezTo>
                  <a:pt x="21289" y="5330"/>
                  <a:pt x="20503" y="4258"/>
                  <a:pt x="19598" y="3342"/>
                </a:cubicBezTo>
                <a:cubicBezTo>
                  <a:pt x="18681" y="2449"/>
                  <a:pt x="17657" y="1722"/>
                  <a:pt x="16574" y="1187"/>
                </a:cubicBezTo>
                <a:cubicBezTo>
                  <a:pt x="14931" y="365"/>
                  <a:pt x="13177" y="6"/>
                  <a:pt x="11515" y="6"/>
                </a:cubicBezTo>
                <a:cubicBezTo>
                  <a:pt x="11008" y="6"/>
                  <a:pt x="10509" y="39"/>
                  <a:pt x="10025" y="103"/>
                </a:cubicBezTo>
                <a:cubicBezTo>
                  <a:pt x="7954" y="353"/>
                  <a:pt x="6156" y="1163"/>
                  <a:pt x="4763" y="2175"/>
                </a:cubicBezTo>
                <a:cubicBezTo>
                  <a:pt x="3358" y="3187"/>
                  <a:pt x="2346" y="4413"/>
                  <a:pt x="1655" y="5556"/>
                </a:cubicBezTo>
                <a:cubicBezTo>
                  <a:pt x="965" y="6711"/>
                  <a:pt x="572" y="7794"/>
                  <a:pt x="346" y="8687"/>
                </a:cubicBezTo>
                <a:cubicBezTo>
                  <a:pt x="131" y="9580"/>
                  <a:pt x="48" y="10283"/>
                  <a:pt x="24" y="10771"/>
                </a:cubicBezTo>
                <a:cubicBezTo>
                  <a:pt x="0" y="11009"/>
                  <a:pt x="12" y="11188"/>
                  <a:pt x="0" y="11307"/>
                </a:cubicBezTo>
                <a:cubicBezTo>
                  <a:pt x="0" y="11438"/>
                  <a:pt x="0" y="11497"/>
                  <a:pt x="0" y="11497"/>
                </a:cubicBezTo>
                <a:lnTo>
                  <a:pt x="429" y="11497"/>
                </a:lnTo>
                <a:cubicBezTo>
                  <a:pt x="429" y="11497"/>
                  <a:pt x="429" y="11438"/>
                  <a:pt x="429" y="11319"/>
                </a:cubicBezTo>
                <a:cubicBezTo>
                  <a:pt x="441" y="11200"/>
                  <a:pt x="429" y="11021"/>
                  <a:pt x="453" y="10795"/>
                </a:cubicBezTo>
                <a:cubicBezTo>
                  <a:pt x="477" y="10330"/>
                  <a:pt x="548" y="9652"/>
                  <a:pt x="762" y="8783"/>
                </a:cubicBezTo>
                <a:cubicBezTo>
                  <a:pt x="977" y="7925"/>
                  <a:pt x="1346" y="6890"/>
                  <a:pt x="2013" y="5770"/>
                </a:cubicBezTo>
                <a:cubicBezTo>
                  <a:pt x="2691" y="4675"/>
                  <a:pt x="3656" y="3496"/>
                  <a:pt x="5013" y="2520"/>
                </a:cubicBezTo>
                <a:cubicBezTo>
                  <a:pt x="6358" y="1544"/>
                  <a:pt x="8085" y="770"/>
                  <a:pt x="10073" y="520"/>
                </a:cubicBezTo>
                <a:cubicBezTo>
                  <a:pt x="10526" y="460"/>
                  <a:pt x="10996" y="430"/>
                  <a:pt x="11476" y="430"/>
                </a:cubicBezTo>
                <a:cubicBezTo>
                  <a:pt x="12044" y="430"/>
                  <a:pt x="12624" y="472"/>
                  <a:pt x="13204" y="555"/>
                </a:cubicBezTo>
                <a:cubicBezTo>
                  <a:pt x="13740" y="651"/>
                  <a:pt x="14276" y="770"/>
                  <a:pt x="14812" y="936"/>
                </a:cubicBezTo>
                <a:cubicBezTo>
                  <a:pt x="15336" y="1103"/>
                  <a:pt x="15871" y="1317"/>
                  <a:pt x="16383" y="1568"/>
                </a:cubicBezTo>
                <a:cubicBezTo>
                  <a:pt x="17431" y="2079"/>
                  <a:pt x="18419" y="2782"/>
                  <a:pt x="19300" y="3651"/>
                </a:cubicBezTo>
                <a:cubicBezTo>
                  <a:pt x="20170" y="4520"/>
                  <a:pt x="20920" y="5568"/>
                  <a:pt x="21491" y="6735"/>
                </a:cubicBezTo>
                <a:cubicBezTo>
                  <a:pt x="22051" y="7902"/>
                  <a:pt x="22408" y="9199"/>
                  <a:pt x="22515" y="10569"/>
                </a:cubicBezTo>
                <a:cubicBezTo>
                  <a:pt x="22527" y="10735"/>
                  <a:pt x="22551" y="10902"/>
                  <a:pt x="22551" y="11081"/>
                </a:cubicBezTo>
                <a:cubicBezTo>
                  <a:pt x="22551" y="11283"/>
                  <a:pt x="22563" y="11485"/>
                  <a:pt x="22563" y="11688"/>
                </a:cubicBezTo>
                <a:cubicBezTo>
                  <a:pt x="22575" y="12021"/>
                  <a:pt x="22575" y="12366"/>
                  <a:pt x="22598" y="12700"/>
                </a:cubicBezTo>
                <a:cubicBezTo>
                  <a:pt x="22622" y="13033"/>
                  <a:pt x="22646" y="13367"/>
                  <a:pt x="22670" y="13700"/>
                </a:cubicBezTo>
                <a:cubicBezTo>
                  <a:pt x="22813" y="15057"/>
                  <a:pt x="23087" y="16403"/>
                  <a:pt x="23480" y="17736"/>
                </a:cubicBezTo>
                <a:cubicBezTo>
                  <a:pt x="24289" y="20391"/>
                  <a:pt x="25635" y="22939"/>
                  <a:pt x="27468" y="25166"/>
                </a:cubicBezTo>
                <a:cubicBezTo>
                  <a:pt x="29290" y="27380"/>
                  <a:pt x="31611" y="29273"/>
                  <a:pt x="34267" y="30631"/>
                </a:cubicBezTo>
                <a:cubicBezTo>
                  <a:pt x="36934" y="32000"/>
                  <a:pt x="39934" y="32821"/>
                  <a:pt x="43006" y="32964"/>
                </a:cubicBezTo>
                <a:cubicBezTo>
                  <a:pt x="43339" y="32980"/>
                  <a:pt x="43673" y="32988"/>
                  <a:pt x="44008" y="32988"/>
                </a:cubicBezTo>
                <a:cubicBezTo>
                  <a:pt x="46754" y="32988"/>
                  <a:pt x="49564" y="32464"/>
                  <a:pt x="52185" y="31393"/>
                </a:cubicBezTo>
                <a:cubicBezTo>
                  <a:pt x="55126" y="30190"/>
                  <a:pt x="57829" y="28297"/>
                  <a:pt x="60008" y="25892"/>
                </a:cubicBezTo>
                <a:cubicBezTo>
                  <a:pt x="62187" y="23475"/>
                  <a:pt x="63842" y="20534"/>
                  <a:pt x="64735" y="17308"/>
                </a:cubicBezTo>
                <a:cubicBezTo>
                  <a:pt x="65187" y="15700"/>
                  <a:pt x="65461" y="14033"/>
                  <a:pt x="65520" y="12355"/>
                </a:cubicBezTo>
                <a:cubicBezTo>
                  <a:pt x="65532" y="11997"/>
                  <a:pt x="65544" y="11640"/>
                  <a:pt x="65544" y="11283"/>
                </a:cubicBezTo>
                <a:lnTo>
                  <a:pt x="65556" y="10962"/>
                </a:lnTo>
                <a:cubicBezTo>
                  <a:pt x="65556" y="10854"/>
                  <a:pt x="65568" y="10747"/>
                  <a:pt x="65580" y="10628"/>
                </a:cubicBezTo>
                <a:cubicBezTo>
                  <a:pt x="65604" y="10200"/>
                  <a:pt x="65675" y="9759"/>
                  <a:pt x="65759" y="9330"/>
                </a:cubicBezTo>
                <a:cubicBezTo>
                  <a:pt x="66092" y="7628"/>
                  <a:pt x="66842" y="5973"/>
                  <a:pt x="67973" y="4580"/>
                </a:cubicBezTo>
                <a:cubicBezTo>
                  <a:pt x="69080" y="3187"/>
                  <a:pt x="70557" y="2056"/>
                  <a:pt x="72212" y="1341"/>
                </a:cubicBezTo>
                <a:cubicBezTo>
                  <a:pt x="73582" y="740"/>
                  <a:pt x="75084" y="432"/>
                  <a:pt x="76607" y="432"/>
                </a:cubicBezTo>
                <a:cubicBezTo>
                  <a:pt x="76923" y="432"/>
                  <a:pt x="77241" y="446"/>
                  <a:pt x="77558" y="472"/>
                </a:cubicBezTo>
                <a:cubicBezTo>
                  <a:pt x="79391" y="615"/>
                  <a:pt x="81177" y="1246"/>
                  <a:pt x="82725" y="2270"/>
                </a:cubicBezTo>
                <a:cubicBezTo>
                  <a:pt x="83499" y="2782"/>
                  <a:pt x="84201" y="3401"/>
                  <a:pt x="84832" y="4092"/>
                </a:cubicBezTo>
                <a:cubicBezTo>
                  <a:pt x="85452" y="4794"/>
                  <a:pt x="85999" y="5556"/>
                  <a:pt x="86428" y="6390"/>
                </a:cubicBezTo>
                <a:lnTo>
                  <a:pt x="86595" y="6699"/>
                </a:lnTo>
                <a:lnTo>
                  <a:pt x="86737" y="7021"/>
                </a:lnTo>
                <a:cubicBezTo>
                  <a:pt x="86833" y="7223"/>
                  <a:pt x="86904" y="7449"/>
                  <a:pt x="86999" y="7664"/>
                </a:cubicBezTo>
                <a:cubicBezTo>
                  <a:pt x="87154" y="8104"/>
                  <a:pt x="87297" y="8556"/>
                  <a:pt x="87392" y="9009"/>
                </a:cubicBezTo>
                <a:cubicBezTo>
                  <a:pt x="87511" y="9461"/>
                  <a:pt x="87571" y="9938"/>
                  <a:pt x="87618" y="10402"/>
                </a:cubicBezTo>
                <a:cubicBezTo>
                  <a:pt x="87630" y="10640"/>
                  <a:pt x="87666" y="10866"/>
                  <a:pt x="87666" y="11104"/>
                </a:cubicBezTo>
                <a:lnTo>
                  <a:pt x="87690" y="12116"/>
                </a:lnTo>
                <a:cubicBezTo>
                  <a:pt x="87773" y="15772"/>
                  <a:pt x="88857" y="19427"/>
                  <a:pt x="90750" y="22570"/>
                </a:cubicBezTo>
                <a:cubicBezTo>
                  <a:pt x="92655" y="25713"/>
                  <a:pt x="95358" y="28380"/>
                  <a:pt x="98572" y="30190"/>
                </a:cubicBezTo>
                <a:cubicBezTo>
                  <a:pt x="100180" y="31107"/>
                  <a:pt x="101906" y="31797"/>
                  <a:pt x="103692" y="32286"/>
                </a:cubicBezTo>
                <a:cubicBezTo>
                  <a:pt x="105478" y="32750"/>
                  <a:pt x="107335" y="32976"/>
                  <a:pt x="109169" y="32988"/>
                </a:cubicBezTo>
                <a:cubicBezTo>
                  <a:pt x="111002" y="32976"/>
                  <a:pt x="112860" y="32750"/>
                  <a:pt x="114646" y="32286"/>
                </a:cubicBezTo>
                <a:cubicBezTo>
                  <a:pt x="116432" y="31797"/>
                  <a:pt x="118158" y="31107"/>
                  <a:pt x="119765" y="30190"/>
                </a:cubicBezTo>
                <a:cubicBezTo>
                  <a:pt x="122980" y="28380"/>
                  <a:pt x="125683" y="25713"/>
                  <a:pt x="127588" y="22570"/>
                </a:cubicBezTo>
                <a:cubicBezTo>
                  <a:pt x="129481" y="19427"/>
                  <a:pt x="130552" y="15772"/>
                  <a:pt x="130648" y="12116"/>
                </a:cubicBezTo>
                <a:lnTo>
                  <a:pt x="130671" y="11104"/>
                </a:lnTo>
                <a:cubicBezTo>
                  <a:pt x="130671" y="10866"/>
                  <a:pt x="130707" y="10640"/>
                  <a:pt x="130719" y="10402"/>
                </a:cubicBezTo>
                <a:cubicBezTo>
                  <a:pt x="130767" y="9938"/>
                  <a:pt x="130826" y="9461"/>
                  <a:pt x="130945" y="9009"/>
                </a:cubicBezTo>
                <a:cubicBezTo>
                  <a:pt x="131041" y="8556"/>
                  <a:pt x="131183" y="8104"/>
                  <a:pt x="131338" y="7664"/>
                </a:cubicBezTo>
                <a:cubicBezTo>
                  <a:pt x="131433" y="7449"/>
                  <a:pt x="131505" y="7223"/>
                  <a:pt x="131600" y="7021"/>
                </a:cubicBezTo>
                <a:lnTo>
                  <a:pt x="131743" y="6699"/>
                </a:lnTo>
                <a:lnTo>
                  <a:pt x="131910" y="6390"/>
                </a:lnTo>
                <a:cubicBezTo>
                  <a:pt x="132338" y="5556"/>
                  <a:pt x="132886" y="4794"/>
                  <a:pt x="133505" y="4092"/>
                </a:cubicBezTo>
                <a:cubicBezTo>
                  <a:pt x="134136" y="3401"/>
                  <a:pt x="134839" y="2782"/>
                  <a:pt x="135613" y="2270"/>
                </a:cubicBezTo>
                <a:cubicBezTo>
                  <a:pt x="137160" y="1246"/>
                  <a:pt x="138946" y="615"/>
                  <a:pt x="140780" y="472"/>
                </a:cubicBezTo>
                <a:cubicBezTo>
                  <a:pt x="141097" y="446"/>
                  <a:pt x="141414" y="432"/>
                  <a:pt x="141730" y="432"/>
                </a:cubicBezTo>
                <a:cubicBezTo>
                  <a:pt x="143254" y="432"/>
                  <a:pt x="144755" y="740"/>
                  <a:pt x="146126" y="1341"/>
                </a:cubicBezTo>
                <a:cubicBezTo>
                  <a:pt x="147781" y="2056"/>
                  <a:pt x="149257" y="3187"/>
                  <a:pt x="150364" y="4580"/>
                </a:cubicBezTo>
                <a:cubicBezTo>
                  <a:pt x="151496" y="5973"/>
                  <a:pt x="152246" y="7628"/>
                  <a:pt x="152579" y="9330"/>
                </a:cubicBezTo>
                <a:cubicBezTo>
                  <a:pt x="152662" y="9759"/>
                  <a:pt x="152734" y="10200"/>
                  <a:pt x="152758" y="10628"/>
                </a:cubicBezTo>
                <a:cubicBezTo>
                  <a:pt x="152769" y="10747"/>
                  <a:pt x="152781" y="10854"/>
                  <a:pt x="152781" y="10962"/>
                </a:cubicBezTo>
                <a:lnTo>
                  <a:pt x="152793" y="11283"/>
                </a:lnTo>
                <a:cubicBezTo>
                  <a:pt x="152793" y="11640"/>
                  <a:pt x="152805" y="11997"/>
                  <a:pt x="152817" y="12355"/>
                </a:cubicBezTo>
                <a:cubicBezTo>
                  <a:pt x="152877" y="14033"/>
                  <a:pt x="153150" y="15700"/>
                  <a:pt x="153603" y="17308"/>
                </a:cubicBezTo>
                <a:cubicBezTo>
                  <a:pt x="154496" y="20534"/>
                  <a:pt x="156151" y="23475"/>
                  <a:pt x="158330" y="25892"/>
                </a:cubicBezTo>
                <a:cubicBezTo>
                  <a:pt x="160509" y="28297"/>
                  <a:pt x="163211" y="30190"/>
                  <a:pt x="166152" y="31393"/>
                </a:cubicBezTo>
                <a:cubicBezTo>
                  <a:pt x="168773" y="32464"/>
                  <a:pt x="171583" y="32988"/>
                  <a:pt x="174330" y="32988"/>
                </a:cubicBezTo>
                <a:cubicBezTo>
                  <a:pt x="174665" y="32988"/>
                  <a:pt x="174999" y="32980"/>
                  <a:pt x="175332" y="32964"/>
                </a:cubicBezTo>
                <a:cubicBezTo>
                  <a:pt x="178404" y="32821"/>
                  <a:pt x="181404" y="32000"/>
                  <a:pt x="184071" y="30631"/>
                </a:cubicBezTo>
                <a:cubicBezTo>
                  <a:pt x="186726" y="29273"/>
                  <a:pt x="189048" y="27380"/>
                  <a:pt x="190869" y="25166"/>
                </a:cubicBezTo>
                <a:cubicBezTo>
                  <a:pt x="192703" y="22939"/>
                  <a:pt x="194048" y="20391"/>
                  <a:pt x="194858" y="17736"/>
                </a:cubicBezTo>
                <a:cubicBezTo>
                  <a:pt x="195251" y="16403"/>
                  <a:pt x="195525" y="15057"/>
                  <a:pt x="195668" y="13700"/>
                </a:cubicBezTo>
                <a:cubicBezTo>
                  <a:pt x="195692" y="13367"/>
                  <a:pt x="195715" y="13033"/>
                  <a:pt x="195739" y="12700"/>
                </a:cubicBezTo>
                <a:cubicBezTo>
                  <a:pt x="195763" y="12366"/>
                  <a:pt x="195763" y="12021"/>
                  <a:pt x="195775" y="11688"/>
                </a:cubicBezTo>
                <a:cubicBezTo>
                  <a:pt x="195775" y="11485"/>
                  <a:pt x="195787" y="11283"/>
                  <a:pt x="195787" y="11081"/>
                </a:cubicBezTo>
                <a:cubicBezTo>
                  <a:pt x="195787" y="10902"/>
                  <a:pt x="195811" y="10735"/>
                  <a:pt x="195822" y="10569"/>
                </a:cubicBezTo>
                <a:cubicBezTo>
                  <a:pt x="195930" y="9199"/>
                  <a:pt x="196287" y="7902"/>
                  <a:pt x="196846" y="6735"/>
                </a:cubicBezTo>
                <a:cubicBezTo>
                  <a:pt x="197418" y="5568"/>
                  <a:pt x="198168" y="4520"/>
                  <a:pt x="199037" y="3651"/>
                </a:cubicBezTo>
                <a:cubicBezTo>
                  <a:pt x="199918" y="2782"/>
                  <a:pt x="200906" y="2079"/>
                  <a:pt x="201954" y="1568"/>
                </a:cubicBezTo>
                <a:cubicBezTo>
                  <a:pt x="202466" y="1317"/>
                  <a:pt x="203002" y="1103"/>
                  <a:pt x="203526" y="936"/>
                </a:cubicBezTo>
                <a:cubicBezTo>
                  <a:pt x="204062" y="770"/>
                  <a:pt x="204597" y="651"/>
                  <a:pt x="205133" y="555"/>
                </a:cubicBezTo>
                <a:cubicBezTo>
                  <a:pt x="205714" y="472"/>
                  <a:pt x="206294" y="430"/>
                  <a:pt x="206861" y="430"/>
                </a:cubicBezTo>
                <a:cubicBezTo>
                  <a:pt x="207341" y="430"/>
                  <a:pt x="207812" y="460"/>
                  <a:pt x="208265" y="520"/>
                </a:cubicBezTo>
                <a:cubicBezTo>
                  <a:pt x="210253" y="770"/>
                  <a:pt x="211979" y="1544"/>
                  <a:pt x="213325" y="2520"/>
                </a:cubicBezTo>
                <a:cubicBezTo>
                  <a:pt x="214682" y="3496"/>
                  <a:pt x="215646" y="4675"/>
                  <a:pt x="216325" y="5770"/>
                </a:cubicBezTo>
                <a:cubicBezTo>
                  <a:pt x="216992" y="6890"/>
                  <a:pt x="217361" y="7925"/>
                  <a:pt x="217575" y="8783"/>
                </a:cubicBezTo>
                <a:cubicBezTo>
                  <a:pt x="217790" y="9652"/>
                  <a:pt x="217861" y="10330"/>
                  <a:pt x="217885" y="10795"/>
                </a:cubicBezTo>
                <a:cubicBezTo>
                  <a:pt x="217909" y="11021"/>
                  <a:pt x="217897" y="11200"/>
                  <a:pt x="217909" y="11319"/>
                </a:cubicBezTo>
                <a:cubicBezTo>
                  <a:pt x="217909" y="11438"/>
                  <a:pt x="217909" y="11497"/>
                  <a:pt x="217909" y="11497"/>
                </a:cubicBezTo>
                <a:lnTo>
                  <a:pt x="218337" y="11497"/>
                </a:lnTo>
                <a:cubicBezTo>
                  <a:pt x="218337" y="11497"/>
                  <a:pt x="218337" y="11438"/>
                  <a:pt x="218337" y="11307"/>
                </a:cubicBezTo>
                <a:cubicBezTo>
                  <a:pt x="218325" y="11188"/>
                  <a:pt x="218337" y="11009"/>
                  <a:pt x="218313" y="10771"/>
                </a:cubicBezTo>
                <a:cubicBezTo>
                  <a:pt x="218290" y="10283"/>
                  <a:pt x="218206" y="9580"/>
                  <a:pt x="217992" y="8676"/>
                </a:cubicBezTo>
                <a:cubicBezTo>
                  <a:pt x="217766" y="7783"/>
                  <a:pt x="217373" y="6711"/>
                  <a:pt x="216682" y="5556"/>
                </a:cubicBezTo>
                <a:cubicBezTo>
                  <a:pt x="215992" y="4413"/>
                  <a:pt x="214980" y="3187"/>
                  <a:pt x="213575" y="2175"/>
                </a:cubicBezTo>
                <a:cubicBezTo>
                  <a:pt x="212182" y="1163"/>
                  <a:pt x="210384" y="353"/>
                  <a:pt x="208312" y="103"/>
                </a:cubicBezTo>
                <a:cubicBezTo>
                  <a:pt x="207828" y="39"/>
                  <a:pt x="207330" y="6"/>
                  <a:pt x="206823" y="6"/>
                </a:cubicBezTo>
                <a:cubicBezTo>
                  <a:pt x="205160" y="6"/>
                  <a:pt x="203406" y="365"/>
                  <a:pt x="201764" y="1187"/>
                </a:cubicBezTo>
                <a:cubicBezTo>
                  <a:pt x="200680" y="1722"/>
                  <a:pt x="199656" y="2449"/>
                  <a:pt x="198740" y="3342"/>
                </a:cubicBezTo>
                <a:cubicBezTo>
                  <a:pt x="197835" y="4258"/>
                  <a:pt x="197049" y="5330"/>
                  <a:pt x="196465" y="6544"/>
                </a:cubicBezTo>
                <a:cubicBezTo>
                  <a:pt x="195882" y="7771"/>
                  <a:pt x="195513" y="9116"/>
                  <a:pt x="195394" y="10533"/>
                </a:cubicBezTo>
                <a:cubicBezTo>
                  <a:pt x="195382" y="10711"/>
                  <a:pt x="195358" y="10878"/>
                  <a:pt x="195358" y="11057"/>
                </a:cubicBezTo>
                <a:cubicBezTo>
                  <a:pt x="195358" y="11271"/>
                  <a:pt x="195358" y="11473"/>
                  <a:pt x="195346" y="11688"/>
                </a:cubicBezTo>
                <a:cubicBezTo>
                  <a:pt x="195334" y="12021"/>
                  <a:pt x="195334" y="12343"/>
                  <a:pt x="195322" y="12676"/>
                </a:cubicBezTo>
                <a:cubicBezTo>
                  <a:pt x="195287" y="12997"/>
                  <a:pt x="195263" y="13331"/>
                  <a:pt x="195239" y="13664"/>
                </a:cubicBezTo>
                <a:cubicBezTo>
                  <a:pt x="195108" y="14986"/>
                  <a:pt x="194846" y="16307"/>
                  <a:pt x="194441" y="17605"/>
                </a:cubicBezTo>
                <a:cubicBezTo>
                  <a:pt x="193656" y="20213"/>
                  <a:pt x="192334" y="22713"/>
                  <a:pt x="190548" y="24892"/>
                </a:cubicBezTo>
                <a:cubicBezTo>
                  <a:pt x="188750" y="27059"/>
                  <a:pt x="186476" y="28916"/>
                  <a:pt x="183869" y="30250"/>
                </a:cubicBezTo>
                <a:cubicBezTo>
                  <a:pt x="181273" y="31583"/>
                  <a:pt x="178320" y="32393"/>
                  <a:pt x="175308" y="32536"/>
                </a:cubicBezTo>
                <a:cubicBezTo>
                  <a:pt x="174976" y="32551"/>
                  <a:pt x="174643" y="32559"/>
                  <a:pt x="174308" y="32559"/>
                </a:cubicBezTo>
                <a:cubicBezTo>
                  <a:pt x="171623" y="32559"/>
                  <a:pt x="168881" y="32047"/>
                  <a:pt x="166319" y="30988"/>
                </a:cubicBezTo>
                <a:cubicBezTo>
                  <a:pt x="163426" y="29821"/>
                  <a:pt x="160782" y="27964"/>
                  <a:pt x="158651" y="25606"/>
                </a:cubicBezTo>
                <a:cubicBezTo>
                  <a:pt x="156520" y="23237"/>
                  <a:pt x="154889" y="20344"/>
                  <a:pt x="154008" y="17188"/>
                </a:cubicBezTo>
                <a:cubicBezTo>
                  <a:pt x="153567" y="15617"/>
                  <a:pt x="153305" y="13986"/>
                  <a:pt x="153246" y="12343"/>
                </a:cubicBezTo>
                <a:cubicBezTo>
                  <a:pt x="153234" y="11985"/>
                  <a:pt x="153222" y="11628"/>
                  <a:pt x="153210" y="11283"/>
                </a:cubicBezTo>
                <a:lnTo>
                  <a:pt x="153210" y="10938"/>
                </a:lnTo>
                <a:cubicBezTo>
                  <a:pt x="153198" y="10831"/>
                  <a:pt x="153186" y="10711"/>
                  <a:pt x="153186" y="10604"/>
                </a:cubicBezTo>
                <a:cubicBezTo>
                  <a:pt x="153150" y="10152"/>
                  <a:pt x="153079" y="9699"/>
                  <a:pt x="153008" y="9247"/>
                </a:cubicBezTo>
                <a:cubicBezTo>
                  <a:pt x="152650" y="7473"/>
                  <a:pt x="151865" y="5759"/>
                  <a:pt x="150698" y="4318"/>
                </a:cubicBezTo>
                <a:cubicBezTo>
                  <a:pt x="149543" y="2865"/>
                  <a:pt x="148019" y="1687"/>
                  <a:pt x="146292" y="948"/>
                </a:cubicBezTo>
                <a:cubicBezTo>
                  <a:pt x="144874" y="328"/>
                  <a:pt x="143317" y="1"/>
                  <a:pt x="141735" y="1"/>
                </a:cubicBezTo>
                <a:cubicBezTo>
                  <a:pt x="141406" y="1"/>
                  <a:pt x="141075" y="15"/>
                  <a:pt x="140744" y="44"/>
                </a:cubicBezTo>
                <a:cubicBezTo>
                  <a:pt x="138839" y="198"/>
                  <a:pt x="136994" y="853"/>
                  <a:pt x="135374" y="1913"/>
                </a:cubicBezTo>
                <a:cubicBezTo>
                  <a:pt x="134577" y="2449"/>
                  <a:pt x="133839" y="3092"/>
                  <a:pt x="133184" y="3806"/>
                </a:cubicBezTo>
                <a:cubicBezTo>
                  <a:pt x="132541" y="4532"/>
                  <a:pt x="131969" y="5330"/>
                  <a:pt x="131529" y="6187"/>
                </a:cubicBezTo>
                <a:lnTo>
                  <a:pt x="131362" y="6509"/>
                </a:lnTo>
                <a:lnTo>
                  <a:pt x="131219" y="6842"/>
                </a:lnTo>
                <a:cubicBezTo>
                  <a:pt x="131112" y="7068"/>
                  <a:pt x="131041" y="7294"/>
                  <a:pt x="130933" y="7521"/>
                </a:cubicBezTo>
                <a:cubicBezTo>
                  <a:pt x="130779" y="7973"/>
                  <a:pt x="130624" y="8437"/>
                  <a:pt x="130529" y="8914"/>
                </a:cubicBezTo>
                <a:cubicBezTo>
                  <a:pt x="130410" y="9390"/>
                  <a:pt x="130350" y="9878"/>
                  <a:pt x="130290" y="10354"/>
                </a:cubicBezTo>
                <a:cubicBezTo>
                  <a:pt x="130279" y="10604"/>
                  <a:pt x="130243" y="10842"/>
                  <a:pt x="130243" y="11092"/>
                </a:cubicBezTo>
                <a:lnTo>
                  <a:pt x="130219" y="12105"/>
                </a:lnTo>
                <a:cubicBezTo>
                  <a:pt x="130136" y="15676"/>
                  <a:pt x="129076" y="19260"/>
                  <a:pt x="127219" y="22356"/>
                </a:cubicBezTo>
                <a:cubicBezTo>
                  <a:pt x="125349" y="25439"/>
                  <a:pt x="122706" y="28047"/>
                  <a:pt x="119551" y="29821"/>
                </a:cubicBezTo>
                <a:cubicBezTo>
                  <a:pt x="117979" y="30726"/>
                  <a:pt x="116289" y="31393"/>
                  <a:pt x="114539" y="31869"/>
                </a:cubicBezTo>
                <a:cubicBezTo>
                  <a:pt x="112776" y="32321"/>
                  <a:pt x="110967" y="32548"/>
                  <a:pt x="109169" y="32559"/>
                </a:cubicBezTo>
                <a:cubicBezTo>
                  <a:pt x="107371" y="32548"/>
                  <a:pt x="105561" y="32321"/>
                  <a:pt x="103799" y="31869"/>
                </a:cubicBezTo>
                <a:cubicBezTo>
                  <a:pt x="102049" y="31393"/>
                  <a:pt x="100358" y="30726"/>
                  <a:pt x="98787" y="29821"/>
                </a:cubicBezTo>
                <a:cubicBezTo>
                  <a:pt x="95631" y="28047"/>
                  <a:pt x="92988" y="25439"/>
                  <a:pt x="91119" y="22356"/>
                </a:cubicBezTo>
                <a:cubicBezTo>
                  <a:pt x="89262" y="19272"/>
                  <a:pt x="88202" y="15688"/>
                  <a:pt x="88119" y="12105"/>
                </a:cubicBezTo>
                <a:lnTo>
                  <a:pt x="88095" y="11092"/>
                </a:lnTo>
                <a:cubicBezTo>
                  <a:pt x="88095" y="10842"/>
                  <a:pt x="88059" y="10604"/>
                  <a:pt x="88047" y="10354"/>
                </a:cubicBezTo>
                <a:cubicBezTo>
                  <a:pt x="87988" y="9878"/>
                  <a:pt x="87928" y="9390"/>
                  <a:pt x="87809" y="8914"/>
                </a:cubicBezTo>
                <a:cubicBezTo>
                  <a:pt x="87714" y="8437"/>
                  <a:pt x="87559" y="7973"/>
                  <a:pt x="87404" y="7521"/>
                </a:cubicBezTo>
                <a:cubicBezTo>
                  <a:pt x="87309" y="7294"/>
                  <a:pt x="87226" y="7068"/>
                  <a:pt x="87118" y="6842"/>
                </a:cubicBezTo>
                <a:lnTo>
                  <a:pt x="86976" y="6509"/>
                </a:lnTo>
                <a:lnTo>
                  <a:pt x="86809" y="6187"/>
                </a:lnTo>
                <a:cubicBezTo>
                  <a:pt x="86368" y="5330"/>
                  <a:pt x="85797" y="4532"/>
                  <a:pt x="85154" y="3806"/>
                </a:cubicBezTo>
                <a:cubicBezTo>
                  <a:pt x="84499" y="3092"/>
                  <a:pt x="83761" y="2449"/>
                  <a:pt x="82963" y="1913"/>
                </a:cubicBezTo>
                <a:cubicBezTo>
                  <a:pt x="81344" y="853"/>
                  <a:pt x="79498" y="198"/>
                  <a:pt x="77593" y="44"/>
                </a:cubicBezTo>
                <a:cubicBezTo>
                  <a:pt x="77263" y="15"/>
                  <a:pt x="76932" y="1"/>
                  <a:pt x="76602"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0;p18">
            <a:extLst>
              <a:ext uri="{FF2B5EF4-FFF2-40B4-BE49-F238E27FC236}">
                <a16:creationId xmlns:a16="http://schemas.microsoft.com/office/drawing/2014/main" id="{E39D54C3-03A1-D91A-3C5E-7DE526E4D5AE}"/>
              </a:ext>
            </a:extLst>
          </p:cNvPr>
          <p:cNvSpPr/>
          <p:nvPr/>
        </p:nvSpPr>
        <p:spPr>
          <a:xfrm>
            <a:off x="16610" y="4220421"/>
            <a:ext cx="18160698" cy="2499411"/>
          </a:xfrm>
          <a:custGeom>
            <a:avLst/>
            <a:gdLst/>
            <a:ahLst/>
            <a:cxnLst/>
            <a:rect l="l" t="t" r="r" b="b"/>
            <a:pathLst>
              <a:path w="238340" h="32981" extrusionOk="0">
                <a:moveTo>
                  <a:pt x="21497" y="1"/>
                </a:moveTo>
                <a:cubicBezTo>
                  <a:pt x="20566" y="1"/>
                  <a:pt x="19650" y="60"/>
                  <a:pt x="18752" y="176"/>
                </a:cubicBezTo>
                <a:cubicBezTo>
                  <a:pt x="16824" y="414"/>
                  <a:pt x="15002" y="926"/>
                  <a:pt x="13347" y="1593"/>
                </a:cubicBezTo>
                <a:cubicBezTo>
                  <a:pt x="11692" y="2272"/>
                  <a:pt x="10216" y="3129"/>
                  <a:pt x="8906" y="4070"/>
                </a:cubicBezTo>
                <a:cubicBezTo>
                  <a:pt x="6275" y="5963"/>
                  <a:pt x="4405" y="8225"/>
                  <a:pt x="3096" y="10368"/>
                </a:cubicBezTo>
                <a:cubicBezTo>
                  <a:pt x="1810" y="12523"/>
                  <a:pt x="1072" y="14559"/>
                  <a:pt x="655" y="16238"/>
                </a:cubicBezTo>
                <a:cubicBezTo>
                  <a:pt x="238" y="17916"/>
                  <a:pt x="95" y="19250"/>
                  <a:pt x="48" y="20131"/>
                </a:cubicBezTo>
                <a:cubicBezTo>
                  <a:pt x="12" y="20583"/>
                  <a:pt x="24" y="20917"/>
                  <a:pt x="12" y="21143"/>
                </a:cubicBezTo>
                <a:cubicBezTo>
                  <a:pt x="0" y="21369"/>
                  <a:pt x="0" y="21488"/>
                  <a:pt x="0" y="21488"/>
                </a:cubicBezTo>
                <a:lnTo>
                  <a:pt x="429" y="21488"/>
                </a:lnTo>
                <a:cubicBezTo>
                  <a:pt x="429" y="21488"/>
                  <a:pt x="429" y="21369"/>
                  <a:pt x="441" y="21155"/>
                </a:cubicBezTo>
                <a:cubicBezTo>
                  <a:pt x="441" y="20929"/>
                  <a:pt x="441" y="20595"/>
                  <a:pt x="476" y="20167"/>
                </a:cubicBezTo>
                <a:cubicBezTo>
                  <a:pt x="524" y="19286"/>
                  <a:pt x="655" y="17988"/>
                  <a:pt x="1060" y="16345"/>
                </a:cubicBezTo>
                <a:cubicBezTo>
                  <a:pt x="1477" y="14702"/>
                  <a:pt x="2191" y="12702"/>
                  <a:pt x="3465" y="10582"/>
                </a:cubicBezTo>
                <a:cubicBezTo>
                  <a:pt x="4739" y="8487"/>
                  <a:pt x="6584" y="6272"/>
                  <a:pt x="9156" y="4415"/>
                </a:cubicBezTo>
                <a:cubicBezTo>
                  <a:pt x="10430" y="3498"/>
                  <a:pt x="11883" y="2653"/>
                  <a:pt x="13514" y="1986"/>
                </a:cubicBezTo>
                <a:cubicBezTo>
                  <a:pt x="15133" y="1331"/>
                  <a:pt x="16919" y="831"/>
                  <a:pt x="18812" y="593"/>
                </a:cubicBezTo>
                <a:cubicBezTo>
                  <a:pt x="19668" y="480"/>
                  <a:pt x="20543" y="423"/>
                  <a:pt x="21433" y="423"/>
                </a:cubicBezTo>
                <a:cubicBezTo>
                  <a:pt x="22513" y="423"/>
                  <a:pt x="23614" y="507"/>
                  <a:pt x="24729" y="676"/>
                </a:cubicBezTo>
                <a:cubicBezTo>
                  <a:pt x="25753" y="831"/>
                  <a:pt x="26777" y="1069"/>
                  <a:pt x="27801" y="1391"/>
                </a:cubicBezTo>
                <a:cubicBezTo>
                  <a:pt x="28825" y="1712"/>
                  <a:pt x="29825" y="2117"/>
                  <a:pt x="30825" y="2605"/>
                </a:cubicBezTo>
                <a:cubicBezTo>
                  <a:pt x="32802" y="3581"/>
                  <a:pt x="34683" y="4903"/>
                  <a:pt x="36350" y="6546"/>
                </a:cubicBezTo>
                <a:cubicBezTo>
                  <a:pt x="38005" y="8201"/>
                  <a:pt x="39434" y="10177"/>
                  <a:pt x="40505" y="12416"/>
                </a:cubicBezTo>
                <a:cubicBezTo>
                  <a:pt x="41577" y="14642"/>
                  <a:pt x="42267" y="17143"/>
                  <a:pt x="42482" y="19726"/>
                </a:cubicBezTo>
                <a:cubicBezTo>
                  <a:pt x="42505" y="20048"/>
                  <a:pt x="42529" y="20381"/>
                  <a:pt x="42541" y="20702"/>
                </a:cubicBezTo>
                <a:cubicBezTo>
                  <a:pt x="42541" y="21000"/>
                  <a:pt x="42553" y="21298"/>
                  <a:pt x="42565" y="21595"/>
                </a:cubicBezTo>
                <a:cubicBezTo>
                  <a:pt x="42565" y="21774"/>
                  <a:pt x="42565" y="21953"/>
                  <a:pt x="42577" y="22131"/>
                </a:cubicBezTo>
                <a:cubicBezTo>
                  <a:pt x="42589" y="22322"/>
                  <a:pt x="42601" y="22500"/>
                  <a:pt x="42613" y="22679"/>
                </a:cubicBezTo>
                <a:cubicBezTo>
                  <a:pt x="42696" y="23405"/>
                  <a:pt x="42839" y="24120"/>
                  <a:pt x="43053" y="24822"/>
                </a:cubicBezTo>
                <a:cubicBezTo>
                  <a:pt x="43482" y="26239"/>
                  <a:pt x="44196" y="27596"/>
                  <a:pt x="45172" y="28787"/>
                </a:cubicBezTo>
                <a:cubicBezTo>
                  <a:pt x="46161" y="29989"/>
                  <a:pt x="47411" y="31001"/>
                  <a:pt x="48828" y="31728"/>
                </a:cubicBezTo>
                <a:cubicBezTo>
                  <a:pt x="50245" y="32454"/>
                  <a:pt x="51828" y="32894"/>
                  <a:pt x="53483" y="32966"/>
                </a:cubicBezTo>
                <a:cubicBezTo>
                  <a:pt x="53672" y="32975"/>
                  <a:pt x="53861" y="32980"/>
                  <a:pt x="54050" y="32980"/>
                </a:cubicBezTo>
                <a:cubicBezTo>
                  <a:pt x="55529" y="32980"/>
                  <a:pt x="57007" y="32692"/>
                  <a:pt x="58400" y="32132"/>
                </a:cubicBezTo>
                <a:cubicBezTo>
                  <a:pt x="59972" y="31490"/>
                  <a:pt x="61413" y="30478"/>
                  <a:pt x="62591" y="29180"/>
                </a:cubicBezTo>
                <a:cubicBezTo>
                  <a:pt x="63758" y="27882"/>
                  <a:pt x="64639" y="26310"/>
                  <a:pt x="65115" y="24596"/>
                </a:cubicBezTo>
                <a:cubicBezTo>
                  <a:pt x="65354" y="23739"/>
                  <a:pt x="65508" y="22858"/>
                  <a:pt x="65532" y="21953"/>
                </a:cubicBezTo>
                <a:lnTo>
                  <a:pt x="65556" y="21095"/>
                </a:lnTo>
                <a:lnTo>
                  <a:pt x="65568" y="20476"/>
                </a:lnTo>
                <a:cubicBezTo>
                  <a:pt x="65580" y="20274"/>
                  <a:pt x="65604" y="20060"/>
                  <a:pt x="65615" y="19857"/>
                </a:cubicBezTo>
                <a:cubicBezTo>
                  <a:pt x="65675" y="19036"/>
                  <a:pt x="65794" y="18214"/>
                  <a:pt x="65949" y="17393"/>
                </a:cubicBezTo>
                <a:cubicBezTo>
                  <a:pt x="66592" y="14118"/>
                  <a:pt x="68044" y="10963"/>
                  <a:pt x="70164" y="8320"/>
                </a:cubicBezTo>
                <a:cubicBezTo>
                  <a:pt x="72283" y="5677"/>
                  <a:pt x="75069" y="3534"/>
                  <a:pt x="78236" y="2153"/>
                </a:cubicBezTo>
                <a:cubicBezTo>
                  <a:pt x="79820" y="1462"/>
                  <a:pt x="81498" y="986"/>
                  <a:pt x="83213" y="700"/>
                </a:cubicBezTo>
                <a:cubicBezTo>
                  <a:pt x="84333" y="513"/>
                  <a:pt x="85463" y="428"/>
                  <a:pt x="86597" y="428"/>
                </a:cubicBezTo>
                <a:cubicBezTo>
                  <a:pt x="87199" y="428"/>
                  <a:pt x="87801" y="452"/>
                  <a:pt x="88404" y="498"/>
                </a:cubicBezTo>
                <a:cubicBezTo>
                  <a:pt x="91881" y="783"/>
                  <a:pt x="95322" y="1974"/>
                  <a:pt x="98251" y="3939"/>
                </a:cubicBezTo>
                <a:cubicBezTo>
                  <a:pt x="99727" y="4915"/>
                  <a:pt x="101072" y="6082"/>
                  <a:pt x="102263" y="7391"/>
                </a:cubicBezTo>
                <a:cubicBezTo>
                  <a:pt x="103442" y="8713"/>
                  <a:pt x="104477" y="10165"/>
                  <a:pt x="105287" y="11749"/>
                </a:cubicBezTo>
                <a:lnTo>
                  <a:pt x="105597" y="12344"/>
                </a:lnTo>
                <a:lnTo>
                  <a:pt x="105871" y="12963"/>
                </a:lnTo>
                <a:cubicBezTo>
                  <a:pt x="106061" y="13368"/>
                  <a:pt x="106216" y="13785"/>
                  <a:pt x="106382" y="14202"/>
                </a:cubicBezTo>
                <a:cubicBezTo>
                  <a:pt x="106680" y="15047"/>
                  <a:pt x="106942" y="15892"/>
                  <a:pt x="107144" y="16773"/>
                </a:cubicBezTo>
                <a:cubicBezTo>
                  <a:pt x="107347" y="17643"/>
                  <a:pt x="107478" y="18536"/>
                  <a:pt x="107573" y="19417"/>
                </a:cubicBezTo>
                <a:cubicBezTo>
                  <a:pt x="107609" y="19869"/>
                  <a:pt x="107656" y="20310"/>
                  <a:pt x="107656" y="20762"/>
                </a:cubicBezTo>
                <a:lnTo>
                  <a:pt x="107680" y="21822"/>
                </a:lnTo>
                <a:cubicBezTo>
                  <a:pt x="107728" y="23798"/>
                  <a:pt x="108311" y="25715"/>
                  <a:pt x="109311" y="27406"/>
                </a:cubicBezTo>
                <a:cubicBezTo>
                  <a:pt x="110335" y="29084"/>
                  <a:pt x="111788" y="30525"/>
                  <a:pt x="113514" y="31490"/>
                </a:cubicBezTo>
                <a:cubicBezTo>
                  <a:pt x="114360" y="31990"/>
                  <a:pt x="115288" y="32347"/>
                  <a:pt x="116241" y="32609"/>
                </a:cubicBezTo>
                <a:cubicBezTo>
                  <a:pt x="117193" y="32847"/>
                  <a:pt x="118170" y="32978"/>
                  <a:pt x="119170" y="32978"/>
                </a:cubicBezTo>
                <a:cubicBezTo>
                  <a:pt x="120170" y="32978"/>
                  <a:pt x="121146" y="32847"/>
                  <a:pt x="122099" y="32609"/>
                </a:cubicBezTo>
                <a:cubicBezTo>
                  <a:pt x="123051" y="32347"/>
                  <a:pt x="123980" y="31990"/>
                  <a:pt x="124825" y="31490"/>
                </a:cubicBezTo>
                <a:cubicBezTo>
                  <a:pt x="126552" y="30525"/>
                  <a:pt x="128004" y="29084"/>
                  <a:pt x="129028" y="27406"/>
                </a:cubicBezTo>
                <a:cubicBezTo>
                  <a:pt x="130028" y="25715"/>
                  <a:pt x="130612" y="23786"/>
                  <a:pt x="130659" y="21822"/>
                </a:cubicBezTo>
                <a:lnTo>
                  <a:pt x="130683" y="20762"/>
                </a:lnTo>
                <a:cubicBezTo>
                  <a:pt x="130683" y="20310"/>
                  <a:pt x="130731" y="19869"/>
                  <a:pt x="130766" y="19417"/>
                </a:cubicBezTo>
                <a:cubicBezTo>
                  <a:pt x="130862" y="18536"/>
                  <a:pt x="130993" y="17643"/>
                  <a:pt x="131195" y="16773"/>
                </a:cubicBezTo>
                <a:cubicBezTo>
                  <a:pt x="131386" y="15892"/>
                  <a:pt x="131659" y="15047"/>
                  <a:pt x="131957" y="14202"/>
                </a:cubicBezTo>
                <a:cubicBezTo>
                  <a:pt x="132124" y="13785"/>
                  <a:pt x="132279" y="13368"/>
                  <a:pt x="132469" y="12963"/>
                </a:cubicBezTo>
                <a:lnTo>
                  <a:pt x="132743" y="12344"/>
                </a:lnTo>
                <a:lnTo>
                  <a:pt x="133052" y="11749"/>
                </a:lnTo>
                <a:cubicBezTo>
                  <a:pt x="133862" y="10165"/>
                  <a:pt x="134898" y="8713"/>
                  <a:pt x="136077" y="7391"/>
                </a:cubicBezTo>
                <a:cubicBezTo>
                  <a:pt x="137267" y="6082"/>
                  <a:pt x="138613" y="4915"/>
                  <a:pt x="140089" y="3939"/>
                </a:cubicBezTo>
                <a:cubicBezTo>
                  <a:pt x="143018" y="1974"/>
                  <a:pt x="146459" y="783"/>
                  <a:pt x="149936" y="498"/>
                </a:cubicBezTo>
                <a:cubicBezTo>
                  <a:pt x="150538" y="452"/>
                  <a:pt x="151141" y="428"/>
                  <a:pt x="151742" y="428"/>
                </a:cubicBezTo>
                <a:cubicBezTo>
                  <a:pt x="152876" y="428"/>
                  <a:pt x="154006" y="513"/>
                  <a:pt x="155127" y="700"/>
                </a:cubicBezTo>
                <a:cubicBezTo>
                  <a:pt x="156841" y="986"/>
                  <a:pt x="158520" y="1462"/>
                  <a:pt x="160103" y="2153"/>
                </a:cubicBezTo>
                <a:cubicBezTo>
                  <a:pt x="163271" y="3534"/>
                  <a:pt x="166057" y="5677"/>
                  <a:pt x="168176" y="8320"/>
                </a:cubicBezTo>
                <a:cubicBezTo>
                  <a:pt x="170295" y="10963"/>
                  <a:pt x="171748" y="14118"/>
                  <a:pt x="172391" y="17393"/>
                </a:cubicBezTo>
                <a:cubicBezTo>
                  <a:pt x="172546" y="18214"/>
                  <a:pt x="172665" y="19036"/>
                  <a:pt x="172724" y="19857"/>
                </a:cubicBezTo>
                <a:cubicBezTo>
                  <a:pt x="172736" y="20071"/>
                  <a:pt x="172760" y="20274"/>
                  <a:pt x="172772" y="20476"/>
                </a:cubicBezTo>
                <a:lnTo>
                  <a:pt x="172784" y="21095"/>
                </a:lnTo>
                <a:lnTo>
                  <a:pt x="172807" y="21953"/>
                </a:lnTo>
                <a:cubicBezTo>
                  <a:pt x="172831" y="22858"/>
                  <a:pt x="172986" y="23750"/>
                  <a:pt x="173224" y="24596"/>
                </a:cubicBezTo>
                <a:cubicBezTo>
                  <a:pt x="173700" y="26310"/>
                  <a:pt x="174581" y="27882"/>
                  <a:pt x="175748" y="29180"/>
                </a:cubicBezTo>
                <a:cubicBezTo>
                  <a:pt x="176927" y="30478"/>
                  <a:pt x="178368" y="31490"/>
                  <a:pt x="179939" y="32132"/>
                </a:cubicBezTo>
                <a:cubicBezTo>
                  <a:pt x="181333" y="32692"/>
                  <a:pt x="182811" y="32980"/>
                  <a:pt x="184290" y="32980"/>
                </a:cubicBezTo>
                <a:cubicBezTo>
                  <a:pt x="184479" y="32980"/>
                  <a:pt x="184668" y="32975"/>
                  <a:pt x="184857" y="32966"/>
                </a:cubicBezTo>
                <a:cubicBezTo>
                  <a:pt x="186512" y="32894"/>
                  <a:pt x="188095" y="32454"/>
                  <a:pt x="189512" y="31728"/>
                </a:cubicBezTo>
                <a:cubicBezTo>
                  <a:pt x="190929" y="31001"/>
                  <a:pt x="192179" y="29989"/>
                  <a:pt x="193167" y="28787"/>
                </a:cubicBezTo>
                <a:cubicBezTo>
                  <a:pt x="194143" y="27596"/>
                  <a:pt x="194858" y="26239"/>
                  <a:pt x="195286" y="24822"/>
                </a:cubicBezTo>
                <a:cubicBezTo>
                  <a:pt x="195501" y="24120"/>
                  <a:pt x="195644" y="23405"/>
                  <a:pt x="195727" y="22679"/>
                </a:cubicBezTo>
                <a:cubicBezTo>
                  <a:pt x="195739" y="22500"/>
                  <a:pt x="195751" y="22310"/>
                  <a:pt x="195763" y="22131"/>
                </a:cubicBezTo>
                <a:cubicBezTo>
                  <a:pt x="195775" y="21953"/>
                  <a:pt x="195775" y="21774"/>
                  <a:pt x="195775" y="21595"/>
                </a:cubicBezTo>
                <a:cubicBezTo>
                  <a:pt x="195787" y="21298"/>
                  <a:pt x="195798" y="21000"/>
                  <a:pt x="195798" y="20702"/>
                </a:cubicBezTo>
                <a:cubicBezTo>
                  <a:pt x="195810" y="20381"/>
                  <a:pt x="195834" y="20048"/>
                  <a:pt x="195858" y="19726"/>
                </a:cubicBezTo>
                <a:cubicBezTo>
                  <a:pt x="196072" y="17143"/>
                  <a:pt x="196763" y="14642"/>
                  <a:pt x="197834" y="12416"/>
                </a:cubicBezTo>
                <a:cubicBezTo>
                  <a:pt x="198906" y="10177"/>
                  <a:pt x="200335" y="8201"/>
                  <a:pt x="201990" y="6546"/>
                </a:cubicBezTo>
                <a:cubicBezTo>
                  <a:pt x="203657" y="4903"/>
                  <a:pt x="205538" y="3581"/>
                  <a:pt x="207514" y="2605"/>
                </a:cubicBezTo>
                <a:cubicBezTo>
                  <a:pt x="208514" y="2117"/>
                  <a:pt x="209514" y="1712"/>
                  <a:pt x="210538" y="1391"/>
                </a:cubicBezTo>
                <a:cubicBezTo>
                  <a:pt x="211562" y="1069"/>
                  <a:pt x="212586" y="831"/>
                  <a:pt x="213610" y="676"/>
                </a:cubicBezTo>
                <a:cubicBezTo>
                  <a:pt x="214726" y="507"/>
                  <a:pt x="215827" y="423"/>
                  <a:pt x="216906" y="423"/>
                </a:cubicBezTo>
                <a:cubicBezTo>
                  <a:pt x="217796" y="423"/>
                  <a:pt x="218672" y="480"/>
                  <a:pt x="219528" y="593"/>
                </a:cubicBezTo>
                <a:cubicBezTo>
                  <a:pt x="221421" y="831"/>
                  <a:pt x="223207" y="1331"/>
                  <a:pt x="224826" y="1986"/>
                </a:cubicBezTo>
                <a:cubicBezTo>
                  <a:pt x="226457" y="2653"/>
                  <a:pt x="227910" y="3498"/>
                  <a:pt x="229184" y="4415"/>
                </a:cubicBezTo>
                <a:cubicBezTo>
                  <a:pt x="231755" y="6272"/>
                  <a:pt x="233601" y="8487"/>
                  <a:pt x="234875" y="10582"/>
                </a:cubicBezTo>
                <a:cubicBezTo>
                  <a:pt x="236149" y="12702"/>
                  <a:pt x="236863" y="14690"/>
                  <a:pt x="237280" y="16345"/>
                </a:cubicBezTo>
                <a:cubicBezTo>
                  <a:pt x="237685" y="17988"/>
                  <a:pt x="237816" y="19286"/>
                  <a:pt x="237863" y="20167"/>
                </a:cubicBezTo>
                <a:cubicBezTo>
                  <a:pt x="237899" y="20595"/>
                  <a:pt x="237899" y="20929"/>
                  <a:pt x="237899" y="21155"/>
                </a:cubicBezTo>
                <a:cubicBezTo>
                  <a:pt x="237911" y="21369"/>
                  <a:pt x="237911" y="21488"/>
                  <a:pt x="237911" y="21488"/>
                </a:cubicBezTo>
                <a:lnTo>
                  <a:pt x="238339" y="21488"/>
                </a:lnTo>
                <a:cubicBezTo>
                  <a:pt x="238339" y="21488"/>
                  <a:pt x="238339" y="21369"/>
                  <a:pt x="238328" y="21143"/>
                </a:cubicBezTo>
                <a:cubicBezTo>
                  <a:pt x="238316" y="20917"/>
                  <a:pt x="238328" y="20583"/>
                  <a:pt x="238292" y="20131"/>
                </a:cubicBezTo>
                <a:cubicBezTo>
                  <a:pt x="238244" y="19250"/>
                  <a:pt x="238101" y="17916"/>
                  <a:pt x="237685" y="16238"/>
                </a:cubicBezTo>
                <a:cubicBezTo>
                  <a:pt x="237268" y="14559"/>
                  <a:pt x="236530" y="12523"/>
                  <a:pt x="235244" y="10368"/>
                </a:cubicBezTo>
                <a:cubicBezTo>
                  <a:pt x="233934" y="8225"/>
                  <a:pt x="232065" y="5963"/>
                  <a:pt x="229434" y="4070"/>
                </a:cubicBezTo>
                <a:cubicBezTo>
                  <a:pt x="228124" y="3129"/>
                  <a:pt x="226648" y="2272"/>
                  <a:pt x="224993" y="1593"/>
                </a:cubicBezTo>
                <a:cubicBezTo>
                  <a:pt x="223338" y="926"/>
                  <a:pt x="221516" y="414"/>
                  <a:pt x="219575" y="176"/>
                </a:cubicBezTo>
                <a:cubicBezTo>
                  <a:pt x="218683" y="60"/>
                  <a:pt x="217770" y="1"/>
                  <a:pt x="216840" y="1"/>
                </a:cubicBezTo>
                <a:cubicBezTo>
                  <a:pt x="215761" y="1"/>
                  <a:pt x="214658" y="81"/>
                  <a:pt x="213539" y="248"/>
                </a:cubicBezTo>
                <a:cubicBezTo>
                  <a:pt x="212503" y="414"/>
                  <a:pt x="211455" y="652"/>
                  <a:pt x="210407" y="974"/>
                </a:cubicBezTo>
                <a:cubicBezTo>
                  <a:pt x="209372" y="1307"/>
                  <a:pt x="208336" y="1724"/>
                  <a:pt x="207324" y="2224"/>
                </a:cubicBezTo>
                <a:cubicBezTo>
                  <a:pt x="205312" y="3212"/>
                  <a:pt x="203395" y="4570"/>
                  <a:pt x="201692" y="6248"/>
                </a:cubicBezTo>
                <a:cubicBezTo>
                  <a:pt x="200001" y="7939"/>
                  <a:pt x="198537" y="9951"/>
                  <a:pt x="197453" y="12225"/>
                </a:cubicBezTo>
                <a:cubicBezTo>
                  <a:pt x="196358" y="14511"/>
                  <a:pt x="195656" y="17059"/>
                  <a:pt x="195429" y="19690"/>
                </a:cubicBezTo>
                <a:cubicBezTo>
                  <a:pt x="195417" y="20024"/>
                  <a:pt x="195382" y="20357"/>
                  <a:pt x="195370" y="20691"/>
                </a:cubicBezTo>
                <a:cubicBezTo>
                  <a:pt x="195370" y="20988"/>
                  <a:pt x="195358" y="21286"/>
                  <a:pt x="195358" y="21584"/>
                </a:cubicBezTo>
                <a:cubicBezTo>
                  <a:pt x="195346" y="21762"/>
                  <a:pt x="195346" y="21941"/>
                  <a:pt x="195334" y="22107"/>
                </a:cubicBezTo>
                <a:cubicBezTo>
                  <a:pt x="195322" y="22286"/>
                  <a:pt x="195310" y="22465"/>
                  <a:pt x="195298" y="22631"/>
                </a:cubicBezTo>
                <a:cubicBezTo>
                  <a:pt x="195227" y="23334"/>
                  <a:pt x="195084" y="24024"/>
                  <a:pt x="194882" y="24703"/>
                </a:cubicBezTo>
                <a:cubicBezTo>
                  <a:pt x="194465" y="26060"/>
                  <a:pt x="193774" y="27370"/>
                  <a:pt x="192834" y="28525"/>
                </a:cubicBezTo>
                <a:cubicBezTo>
                  <a:pt x="191881" y="29668"/>
                  <a:pt x="190691" y="30644"/>
                  <a:pt x="189321" y="31347"/>
                </a:cubicBezTo>
                <a:cubicBezTo>
                  <a:pt x="187952" y="32037"/>
                  <a:pt x="186428" y="32466"/>
                  <a:pt x="184833" y="32537"/>
                </a:cubicBezTo>
                <a:cubicBezTo>
                  <a:pt x="184645" y="32547"/>
                  <a:pt x="184457" y="32552"/>
                  <a:pt x="184269" y="32552"/>
                </a:cubicBezTo>
                <a:cubicBezTo>
                  <a:pt x="182848" y="32552"/>
                  <a:pt x="181431" y="32274"/>
                  <a:pt x="180106" y="31728"/>
                </a:cubicBezTo>
                <a:cubicBezTo>
                  <a:pt x="178594" y="31120"/>
                  <a:pt x="177201" y="30144"/>
                  <a:pt x="176070" y="28894"/>
                </a:cubicBezTo>
                <a:cubicBezTo>
                  <a:pt x="174951" y="27644"/>
                  <a:pt x="174093" y="26132"/>
                  <a:pt x="173629" y="24489"/>
                </a:cubicBezTo>
                <a:cubicBezTo>
                  <a:pt x="173403" y="23667"/>
                  <a:pt x="173260" y="22810"/>
                  <a:pt x="173236" y="21941"/>
                </a:cubicBezTo>
                <a:lnTo>
                  <a:pt x="173212" y="21083"/>
                </a:lnTo>
                <a:lnTo>
                  <a:pt x="173188" y="20464"/>
                </a:lnTo>
                <a:cubicBezTo>
                  <a:pt x="173188" y="20250"/>
                  <a:pt x="173165" y="20036"/>
                  <a:pt x="173153" y="19821"/>
                </a:cubicBezTo>
                <a:cubicBezTo>
                  <a:pt x="173093" y="18988"/>
                  <a:pt x="172962" y="18143"/>
                  <a:pt x="172807" y="17309"/>
                </a:cubicBezTo>
                <a:cubicBezTo>
                  <a:pt x="172153" y="13964"/>
                  <a:pt x="170664" y="10749"/>
                  <a:pt x="168497" y="8058"/>
                </a:cubicBezTo>
                <a:cubicBezTo>
                  <a:pt x="166342" y="5355"/>
                  <a:pt x="163509" y="3165"/>
                  <a:pt x="160270" y="1772"/>
                </a:cubicBezTo>
                <a:cubicBezTo>
                  <a:pt x="158663" y="1057"/>
                  <a:pt x="156948" y="569"/>
                  <a:pt x="155198" y="283"/>
                </a:cubicBezTo>
                <a:cubicBezTo>
                  <a:pt x="154070" y="91"/>
                  <a:pt x="152931" y="3"/>
                  <a:pt x="151790" y="3"/>
                </a:cubicBezTo>
                <a:cubicBezTo>
                  <a:pt x="151160" y="3"/>
                  <a:pt x="150530" y="30"/>
                  <a:pt x="149900" y="81"/>
                </a:cubicBezTo>
                <a:cubicBezTo>
                  <a:pt x="146352" y="367"/>
                  <a:pt x="142851" y="1581"/>
                  <a:pt x="139851" y="3581"/>
                </a:cubicBezTo>
                <a:cubicBezTo>
                  <a:pt x="138351" y="4570"/>
                  <a:pt x="136982" y="5760"/>
                  <a:pt x="135767" y="7106"/>
                </a:cubicBezTo>
                <a:cubicBezTo>
                  <a:pt x="134565" y="8451"/>
                  <a:pt x="133505" y="9939"/>
                  <a:pt x="132671" y="11559"/>
                </a:cubicBezTo>
                <a:lnTo>
                  <a:pt x="132362" y="12166"/>
                </a:lnTo>
                <a:lnTo>
                  <a:pt x="132076" y="12785"/>
                </a:lnTo>
                <a:cubicBezTo>
                  <a:pt x="131886" y="13202"/>
                  <a:pt x="131731" y="13630"/>
                  <a:pt x="131564" y="14047"/>
                </a:cubicBezTo>
                <a:cubicBezTo>
                  <a:pt x="131255" y="14916"/>
                  <a:pt x="130981" y="15785"/>
                  <a:pt x="130790" y="16678"/>
                </a:cubicBezTo>
                <a:cubicBezTo>
                  <a:pt x="130576" y="17571"/>
                  <a:pt x="130445" y="18476"/>
                  <a:pt x="130338" y="19381"/>
                </a:cubicBezTo>
                <a:cubicBezTo>
                  <a:pt x="130314" y="19833"/>
                  <a:pt x="130255" y="20286"/>
                  <a:pt x="130255" y="20738"/>
                </a:cubicBezTo>
                <a:lnTo>
                  <a:pt x="130231" y="21810"/>
                </a:lnTo>
                <a:cubicBezTo>
                  <a:pt x="130183" y="23703"/>
                  <a:pt x="129635" y="25560"/>
                  <a:pt x="128659" y="27191"/>
                </a:cubicBezTo>
                <a:cubicBezTo>
                  <a:pt x="127671" y="28799"/>
                  <a:pt x="126278" y="30192"/>
                  <a:pt x="124623" y="31120"/>
                </a:cubicBezTo>
                <a:cubicBezTo>
                  <a:pt x="123801" y="31597"/>
                  <a:pt x="122908" y="31942"/>
                  <a:pt x="121992" y="32192"/>
                </a:cubicBezTo>
                <a:cubicBezTo>
                  <a:pt x="121075" y="32430"/>
                  <a:pt x="120134" y="32549"/>
                  <a:pt x="119170" y="32549"/>
                </a:cubicBezTo>
                <a:cubicBezTo>
                  <a:pt x="118205" y="32549"/>
                  <a:pt x="117265" y="32430"/>
                  <a:pt x="116348" y="32192"/>
                </a:cubicBezTo>
                <a:cubicBezTo>
                  <a:pt x="115431" y="31942"/>
                  <a:pt x="114538" y="31597"/>
                  <a:pt x="113717" y="31120"/>
                </a:cubicBezTo>
                <a:cubicBezTo>
                  <a:pt x="112062" y="30192"/>
                  <a:pt x="110669" y="28799"/>
                  <a:pt x="109681" y="27191"/>
                </a:cubicBezTo>
                <a:cubicBezTo>
                  <a:pt x="108704" y="25560"/>
                  <a:pt x="108157" y="23703"/>
                  <a:pt x="108109" y="21810"/>
                </a:cubicBezTo>
                <a:lnTo>
                  <a:pt x="108085" y="20738"/>
                </a:lnTo>
                <a:cubicBezTo>
                  <a:pt x="108085" y="20286"/>
                  <a:pt x="108026" y="19833"/>
                  <a:pt x="108002" y="19381"/>
                </a:cubicBezTo>
                <a:cubicBezTo>
                  <a:pt x="107895" y="18476"/>
                  <a:pt x="107764" y="17571"/>
                  <a:pt x="107549" y="16678"/>
                </a:cubicBezTo>
                <a:cubicBezTo>
                  <a:pt x="107359" y="15785"/>
                  <a:pt x="107085" y="14916"/>
                  <a:pt x="106775" y="14047"/>
                </a:cubicBezTo>
                <a:cubicBezTo>
                  <a:pt x="106609" y="13630"/>
                  <a:pt x="106454" y="13202"/>
                  <a:pt x="106263" y="12785"/>
                </a:cubicBezTo>
                <a:lnTo>
                  <a:pt x="105978" y="12166"/>
                </a:lnTo>
                <a:lnTo>
                  <a:pt x="105668" y="11559"/>
                </a:lnTo>
                <a:cubicBezTo>
                  <a:pt x="104835" y="9939"/>
                  <a:pt x="103775" y="8451"/>
                  <a:pt x="102572" y="7106"/>
                </a:cubicBezTo>
                <a:cubicBezTo>
                  <a:pt x="101358" y="5760"/>
                  <a:pt x="99989" y="4570"/>
                  <a:pt x="98489" y="3581"/>
                </a:cubicBezTo>
                <a:cubicBezTo>
                  <a:pt x="95488" y="1581"/>
                  <a:pt x="91988" y="367"/>
                  <a:pt x="88440" y="81"/>
                </a:cubicBezTo>
                <a:cubicBezTo>
                  <a:pt x="87809" y="30"/>
                  <a:pt x="87179" y="3"/>
                  <a:pt x="86550" y="3"/>
                </a:cubicBezTo>
                <a:cubicBezTo>
                  <a:pt x="85408" y="3"/>
                  <a:pt x="84270" y="91"/>
                  <a:pt x="83141" y="283"/>
                </a:cubicBezTo>
                <a:cubicBezTo>
                  <a:pt x="81391" y="569"/>
                  <a:pt x="79677" y="1057"/>
                  <a:pt x="78069" y="1772"/>
                </a:cubicBezTo>
                <a:cubicBezTo>
                  <a:pt x="74831" y="3165"/>
                  <a:pt x="71997" y="5355"/>
                  <a:pt x="69842" y="8058"/>
                </a:cubicBezTo>
                <a:cubicBezTo>
                  <a:pt x="67663" y="10749"/>
                  <a:pt x="66187" y="13964"/>
                  <a:pt x="65532" y="17309"/>
                </a:cubicBezTo>
                <a:cubicBezTo>
                  <a:pt x="65365" y="18143"/>
                  <a:pt x="65246" y="18988"/>
                  <a:pt x="65187" y="19821"/>
                </a:cubicBezTo>
                <a:cubicBezTo>
                  <a:pt x="65175" y="20036"/>
                  <a:pt x="65151" y="20250"/>
                  <a:pt x="65151" y="20452"/>
                </a:cubicBezTo>
                <a:lnTo>
                  <a:pt x="65127" y="21083"/>
                </a:lnTo>
                <a:lnTo>
                  <a:pt x="65104" y="21941"/>
                </a:lnTo>
                <a:cubicBezTo>
                  <a:pt x="65080" y="22810"/>
                  <a:pt x="64937" y="23667"/>
                  <a:pt x="64711" y="24489"/>
                </a:cubicBezTo>
                <a:cubicBezTo>
                  <a:pt x="64246" y="26132"/>
                  <a:pt x="63389" y="27644"/>
                  <a:pt x="62270" y="28894"/>
                </a:cubicBezTo>
                <a:cubicBezTo>
                  <a:pt x="61139" y="30144"/>
                  <a:pt x="59746" y="31120"/>
                  <a:pt x="58234" y="31728"/>
                </a:cubicBezTo>
                <a:cubicBezTo>
                  <a:pt x="56909" y="32274"/>
                  <a:pt x="55491" y="32552"/>
                  <a:pt x="54071" y="32552"/>
                </a:cubicBezTo>
                <a:cubicBezTo>
                  <a:pt x="53883" y="32552"/>
                  <a:pt x="53695" y="32547"/>
                  <a:pt x="53507" y="32537"/>
                </a:cubicBezTo>
                <a:cubicBezTo>
                  <a:pt x="51911" y="32466"/>
                  <a:pt x="50387" y="32037"/>
                  <a:pt x="49018" y="31347"/>
                </a:cubicBezTo>
                <a:cubicBezTo>
                  <a:pt x="47649" y="30644"/>
                  <a:pt x="46458" y="29668"/>
                  <a:pt x="45506" y="28525"/>
                </a:cubicBezTo>
                <a:cubicBezTo>
                  <a:pt x="44565" y="27370"/>
                  <a:pt x="43875" y="26060"/>
                  <a:pt x="43458" y="24703"/>
                </a:cubicBezTo>
                <a:cubicBezTo>
                  <a:pt x="43256" y="24024"/>
                  <a:pt x="43113" y="23334"/>
                  <a:pt x="43041" y="22631"/>
                </a:cubicBezTo>
                <a:cubicBezTo>
                  <a:pt x="43029" y="22465"/>
                  <a:pt x="43017" y="22286"/>
                  <a:pt x="43006" y="22107"/>
                </a:cubicBezTo>
                <a:cubicBezTo>
                  <a:pt x="42994" y="21941"/>
                  <a:pt x="42994" y="21762"/>
                  <a:pt x="42982" y="21584"/>
                </a:cubicBezTo>
                <a:cubicBezTo>
                  <a:pt x="42982" y="21286"/>
                  <a:pt x="42970" y="20988"/>
                  <a:pt x="42970" y="20691"/>
                </a:cubicBezTo>
                <a:cubicBezTo>
                  <a:pt x="42958" y="20357"/>
                  <a:pt x="42922" y="20024"/>
                  <a:pt x="42910" y="19690"/>
                </a:cubicBezTo>
                <a:cubicBezTo>
                  <a:pt x="42684" y="17059"/>
                  <a:pt x="41982" y="14511"/>
                  <a:pt x="40886" y="12225"/>
                </a:cubicBezTo>
                <a:cubicBezTo>
                  <a:pt x="39803" y="9951"/>
                  <a:pt x="38338" y="7939"/>
                  <a:pt x="36648" y="6248"/>
                </a:cubicBezTo>
                <a:cubicBezTo>
                  <a:pt x="34945" y="4570"/>
                  <a:pt x="33028" y="3212"/>
                  <a:pt x="31016" y="2224"/>
                </a:cubicBezTo>
                <a:cubicBezTo>
                  <a:pt x="30004" y="1724"/>
                  <a:pt x="28968" y="1307"/>
                  <a:pt x="27932" y="974"/>
                </a:cubicBezTo>
                <a:cubicBezTo>
                  <a:pt x="26884" y="652"/>
                  <a:pt x="25837" y="414"/>
                  <a:pt x="24801" y="248"/>
                </a:cubicBezTo>
                <a:cubicBezTo>
                  <a:pt x="23681" y="81"/>
                  <a:pt x="22579" y="1"/>
                  <a:pt x="21497"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1;p18">
            <a:extLst>
              <a:ext uri="{FF2B5EF4-FFF2-40B4-BE49-F238E27FC236}">
                <a16:creationId xmlns:a16="http://schemas.microsoft.com/office/drawing/2014/main" id="{5E994EE5-D60C-8906-2256-7C4FCEF54898}"/>
              </a:ext>
            </a:extLst>
          </p:cNvPr>
          <p:cNvSpPr/>
          <p:nvPr/>
        </p:nvSpPr>
        <p:spPr>
          <a:xfrm>
            <a:off x="1774700" y="6310684"/>
            <a:ext cx="45719" cy="108376"/>
          </a:xfrm>
          <a:custGeom>
            <a:avLst/>
            <a:gdLst/>
            <a:ahLst/>
            <a:cxnLst/>
            <a:rect l="l" t="t" r="r" b="b"/>
            <a:pathLst>
              <a:path w="513" h="1216" extrusionOk="0">
                <a:moveTo>
                  <a:pt x="49" y="1"/>
                </a:moveTo>
                <a:cubicBezTo>
                  <a:pt x="13" y="406"/>
                  <a:pt x="1" y="810"/>
                  <a:pt x="1" y="1215"/>
                </a:cubicBezTo>
                <a:lnTo>
                  <a:pt x="477" y="1215"/>
                </a:lnTo>
                <a:cubicBezTo>
                  <a:pt x="477" y="822"/>
                  <a:pt x="489" y="429"/>
                  <a:pt x="513" y="37"/>
                </a:cubicBezTo>
                <a:lnTo>
                  <a:pt x="49" y="1"/>
                </a:ln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2;p18">
            <a:extLst>
              <a:ext uri="{FF2B5EF4-FFF2-40B4-BE49-F238E27FC236}">
                <a16:creationId xmlns:a16="http://schemas.microsoft.com/office/drawing/2014/main" id="{D8ABB826-6EED-A1FA-5A6C-605627B0DB47}"/>
              </a:ext>
            </a:extLst>
          </p:cNvPr>
          <p:cNvSpPr/>
          <p:nvPr/>
        </p:nvSpPr>
        <p:spPr>
          <a:xfrm>
            <a:off x="1784987" y="4560159"/>
            <a:ext cx="15786248" cy="2291112"/>
          </a:xfrm>
          <a:custGeom>
            <a:avLst/>
            <a:gdLst/>
            <a:ahLst/>
            <a:cxnLst/>
            <a:rect l="l" t="t" r="r" b="b"/>
            <a:pathLst>
              <a:path w="227577" h="33029" extrusionOk="0">
                <a:moveTo>
                  <a:pt x="81023" y="0"/>
                </a:moveTo>
                <a:lnTo>
                  <a:pt x="81035" y="477"/>
                </a:lnTo>
                <a:lnTo>
                  <a:pt x="81237" y="477"/>
                </a:lnTo>
                <a:cubicBezTo>
                  <a:pt x="81952" y="477"/>
                  <a:pt x="82678" y="524"/>
                  <a:pt x="83380" y="608"/>
                </a:cubicBezTo>
                <a:lnTo>
                  <a:pt x="83440" y="143"/>
                </a:lnTo>
                <a:cubicBezTo>
                  <a:pt x="82714" y="48"/>
                  <a:pt x="81975" y="0"/>
                  <a:pt x="81237" y="0"/>
                </a:cubicBezTo>
                <a:close/>
                <a:moveTo>
                  <a:pt x="146364" y="0"/>
                </a:moveTo>
                <a:cubicBezTo>
                  <a:pt x="145579" y="0"/>
                  <a:pt x="144805" y="48"/>
                  <a:pt x="144031" y="155"/>
                </a:cubicBezTo>
                <a:lnTo>
                  <a:pt x="144102" y="631"/>
                </a:lnTo>
                <a:cubicBezTo>
                  <a:pt x="144840" y="524"/>
                  <a:pt x="145602" y="477"/>
                  <a:pt x="146364" y="477"/>
                </a:cubicBezTo>
                <a:lnTo>
                  <a:pt x="146448" y="477"/>
                </a:lnTo>
                <a:lnTo>
                  <a:pt x="146448" y="0"/>
                </a:lnTo>
                <a:close/>
                <a:moveTo>
                  <a:pt x="211873" y="0"/>
                </a:moveTo>
                <a:lnTo>
                  <a:pt x="211861" y="477"/>
                </a:lnTo>
                <a:cubicBezTo>
                  <a:pt x="212646" y="489"/>
                  <a:pt x="213432" y="572"/>
                  <a:pt x="214206" y="703"/>
                </a:cubicBezTo>
                <a:lnTo>
                  <a:pt x="214278" y="227"/>
                </a:lnTo>
                <a:cubicBezTo>
                  <a:pt x="213492" y="96"/>
                  <a:pt x="212682" y="24"/>
                  <a:pt x="211873" y="0"/>
                </a:cubicBezTo>
                <a:close/>
                <a:moveTo>
                  <a:pt x="15598" y="0"/>
                </a:moveTo>
                <a:cubicBezTo>
                  <a:pt x="14788" y="24"/>
                  <a:pt x="13979" y="108"/>
                  <a:pt x="13193" y="250"/>
                </a:cubicBezTo>
                <a:lnTo>
                  <a:pt x="13276" y="727"/>
                </a:lnTo>
                <a:cubicBezTo>
                  <a:pt x="14038" y="584"/>
                  <a:pt x="14824" y="500"/>
                  <a:pt x="15610" y="477"/>
                </a:cubicBezTo>
                <a:lnTo>
                  <a:pt x="15598" y="0"/>
                </a:lnTo>
                <a:close/>
                <a:moveTo>
                  <a:pt x="18015" y="108"/>
                </a:moveTo>
                <a:lnTo>
                  <a:pt x="17955" y="572"/>
                </a:lnTo>
                <a:cubicBezTo>
                  <a:pt x="18741" y="667"/>
                  <a:pt x="19515" y="810"/>
                  <a:pt x="20265" y="1012"/>
                </a:cubicBezTo>
                <a:lnTo>
                  <a:pt x="20396" y="548"/>
                </a:lnTo>
                <a:cubicBezTo>
                  <a:pt x="19610" y="346"/>
                  <a:pt x="18813" y="191"/>
                  <a:pt x="18015" y="108"/>
                </a:cubicBezTo>
                <a:close/>
                <a:moveTo>
                  <a:pt x="209456" y="119"/>
                </a:moveTo>
                <a:cubicBezTo>
                  <a:pt x="208658" y="215"/>
                  <a:pt x="207860" y="369"/>
                  <a:pt x="207086" y="584"/>
                </a:cubicBezTo>
                <a:lnTo>
                  <a:pt x="207217" y="1048"/>
                </a:lnTo>
                <a:cubicBezTo>
                  <a:pt x="207967" y="834"/>
                  <a:pt x="208741" y="679"/>
                  <a:pt x="209515" y="596"/>
                </a:cubicBezTo>
                <a:lnTo>
                  <a:pt x="209456" y="119"/>
                </a:lnTo>
                <a:close/>
                <a:moveTo>
                  <a:pt x="148865" y="179"/>
                </a:moveTo>
                <a:lnTo>
                  <a:pt x="148793" y="655"/>
                </a:lnTo>
                <a:cubicBezTo>
                  <a:pt x="149567" y="774"/>
                  <a:pt x="150329" y="953"/>
                  <a:pt x="151079" y="1179"/>
                </a:cubicBezTo>
                <a:lnTo>
                  <a:pt x="151222" y="727"/>
                </a:lnTo>
                <a:cubicBezTo>
                  <a:pt x="150448" y="489"/>
                  <a:pt x="149651" y="298"/>
                  <a:pt x="148865" y="179"/>
                </a:cubicBezTo>
                <a:close/>
                <a:moveTo>
                  <a:pt x="78618" y="203"/>
                </a:moveTo>
                <a:cubicBezTo>
                  <a:pt x="77820" y="334"/>
                  <a:pt x="77022" y="512"/>
                  <a:pt x="76260" y="762"/>
                </a:cubicBezTo>
                <a:lnTo>
                  <a:pt x="76403" y="1215"/>
                </a:lnTo>
                <a:cubicBezTo>
                  <a:pt x="77153" y="977"/>
                  <a:pt x="77915" y="798"/>
                  <a:pt x="78689" y="679"/>
                </a:cubicBezTo>
                <a:lnTo>
                  <a:pt x="78618" y="203"/>
                </a:lnTo>
                <a:close/>
                <a:moveTo>
                  <a:pt x="85809" y="631"/>
                </a:moveTo>
                <a:lnTo>
                  <a:pt x="85678" y="1096"/>
                </a:lnTo>
                <a:cubicBezTo>
                  <a:pt x="86428" y="1310"/>
                  <a:pt x="87167" y="1584"/>
                  <a:pt x="87881" y="1905"/>
                </a:cubicBezTo>
                <a:lnTo>
                  <a:pt x="88071" y="1477"/>
                </a:lnTo>
                <a:cubicBezTo>
                  <a:pt x="87345" y="1143"/>
                  <a:pt x="86583" y="858"/>
                  <a:pt x="85809" y="631"/>
                </a:cubicBezTo>
                <a:close/>
                <a:moveTo>
                  <a:pt x="141673" y="667"/>
                </a:moveTo>
                <a:cubicBezTo>
                  <a:pt x="140899" y="893"/>
                  <a:pt x="140137" y="1179"/>
                  <a:pt x="139411" y="1524"/>
                </a:cubicBezTo>
                <a:lnTo>
                  <a:pt x="139614" y="1953"/>
                </a:lnTo>
                <a:cubicBezTo>
                  <a:pt x="140316" y="1632"/>
                  <a:pt x="141054" y="1346"/>
                  <a:pt x="141804" y="1131"/>
                </a:cubicBezTo>
                <a:lnTo>
                  <a:pt x="141673" y="667"/>
                </a:lnTo>
                <a:close/>
                <a:moveTo>
                  <a:pt x="216635" y="810"/>
                </a:moveTo>
                <a:lnTo>
                  <a:pt x="216480" y="1262"/>
                </a:lnTo>
                <a:cubicBezTo>
                  <a:pt x="217218" y="1512"/>
                  <a:pt x="217957" y="1810"/>
                  <a:pt x="218659" y="2167"/>
                </a:cubicBezTo>
                <a:lnTo>
                  <a:pt x="218873" y="1739"/>
                </a:lnTo>
                <a:cubicBezTo>
                  <a:pt x="218147" y="1370"/>
                  <a:pt x="217397" y="1060"/>
                  <a:pt x="216635" y="810"/>
                </a:cubicBezTo>
                <a:close/>
                <a:moveTo>
                  <a:pt x="10847" y="858"/>
                </a:moveTo>
                <a:cubicBezTo>
                  <a:pt x="10085" y="1108"/>
                  <a:pt x="9335" y="1429"/>
                  <a:pt x="8621" y="1798"/>
                </a:cubicBezTo>
                <a:lnTo>
                  <a:pt x="8835" y="2215"/>
                </a:lnTo>
                <a:cubicBezTo>
                  <a:pt x="9538" y="1858"/>
                  <a:pt x="10264" y="1560"/>
                  <a:pt x="11002" y="1310"/>
                </a:cubicBezTo>
                <a:lnTo>
                  <a:pt x="10847" y="858"/>
                </a:lnTo>
                <a:close/>
                <a:moveTo>
                  <a:pt x="22682" y="1346"/>
                </a:moveTo>
                <a:lnTo>
                  <a:pt x="22492" y="1786"/>
                </a:lnTo>
                <a:cubicBezTo>
                  <a:pt x="23206" y="2096"/>
                  <a:pt x="23909" y="2465"/>
                  <a:pt x="24575" y="2870"/>
                </a:cubicBezTo>
                <a:lnTo>
                  <a:pt x="24825" y="2465"/>
                </a:lnTo>
                <a:cubicBezTo>
                  <a:pt x="24135" y="2048"/>
                  <a:pt x="23420" y="1667"/>
                  <a:pt x="22682" y="1346"/>
                </a:cubicBezTo>
                <a:close/>
                <a:moveTo>
                  <a:pt x="204812" y="1393"/>
                </a:moveTo>
                <a:cubicBezTo>
                  <a:pt x="204074" y="1727"/>
                  <a:pt x="203360" y="2108"/>
                  <a:pt x="202669" y="2536"/>
                </a:cubicBezTo>
                <a:lnTo>
                  <a:pt x="202931" y="2941"/>
                </a:lnTo>
                <a:cubicBezTo>
                  <a:pt x="203586" y="2524"/>
                  <a:pt x="204288" y="2143"/>
                  <a:pt x="205003" y="1834"/>
                </a:cubicBezTo>
                <a:lnTo>
                  <a:pt x="204812" y="1393"/>
                </a:lnTo>
                <a:close/>
                <a:moveTo>
                  <a:pt x="153472" y="1596"/>
                </a:moveTo>
                <a:lnTo>
                  <a:pt x="153270" y="2036"/>
                </a:lnTo>
                <a:cubicBezTo>
                  <a:pt x="153972" y="2370"/>
                  <a:pt x="154663" y="2763"/>
                  <a:pt x="155306" y="3191"/>
                </a:cubicBezTo>
                <a:lnTo>
                  <a:pt x="155580" y="2798"/>
                </a:lnTo>
                <a:cubicBezTo>
                  <a:pt x="154901" y="2346"/>
                  <a:pt x="154199" y="1953"/>
                  <a:pt x="153472" y="1596"/>
                </a:cubicBezTo>
                <a:close/>
                <a:moveTo>
                  <a:pt x="74010" y="1655"/>
                </a:moveTo>
                <a:cubicBezTo>
                  <a:pt x="73296" y="2013"/>
                  <a:pt x="72593" y="2417"/>
                  <a:pt x="71927" y="2870"/>
                </a:cubicBezTo>
                <a:lnTo>
                  <a:pt x="72188" y="3263"/>
                </a:lnTo>
                <a:cubicBezTo>
                  <a:pt x="72843" y="2822"/>
                  <a:pt x="73522" y="2429"/>
                  <a:pt x="74224" y="2084"/>
                </a:cubicBezTo>
                <a:lnTo>
                  <a:pt x="74010" y="1655"/>
                </a:lnTo>
                <a:close/>
                <a:moveTo>
                  <a:pt x="90203" y="2632"/>
                </a:moveTo>
                <a:lnTo>
                  <a:pt x="89941" y="3036"/>
                </a:lnTo>
                <a:cubicBezTo>
                  <a:pt x="90596" y="3453"/>
                  <a:pt x="91227" y="3929"/>
                  <a:pt x="91810" y="4453"/>
                </a:cubicBezTo>
                <a:lnTo>
                  <a:pt x="92131" y="4096"/>
                </a:lnTo>
                <a:cubicBezTo>
                  <a:pt x="91524" y="3560"/>
                  <a:pt x="90869" y="3072"/>
                  <a:pt x="90203" y="2632"/>
                </a:cubicBezTo>
                <a:close/>
                <a:moveTo>
                  <a:pt x="137292" y="2703"/>
                </a:moveTo>
                <a:cubicBezTo>
                  <a:pt x="136625" y="3144"/>
                  <a:pt x="135982" y="3632"/>
                  <a:pt x="135375" y="4168"/>
                </a:cubicBezTo>
                <a:lnTo>
                  <a:pt x="135696" y="4525"/>
                </a:lnTo>
                <a:cubicBezTo>
                  <a:pt x="136280" y="4013"/>
                  <a:pt x="136911" y="3525"/>
                  <a:pt x="137554" y="3096"/>
                </a:cubicBezTo>
                <a:lnTo>
                  <a:pt x="137292" y="2703"/>
                </a:lnTo>
                <a:close/>
                <a:moveTo>
                  <a:pt x="220945" y="2977"/>
                </a:moveTo>
                <a:lnTo>
                  <a:pt x="220671" y="3370"/>
                </a:lnTo>
                <a:cubicBezTo>
                  <a:pt x="221314" y="3810"/>
                  <a:pt x="221921" y="4310"/>
                  <a:pt x="222493" y="4846"/>
                </a:cubicBezTo>
                <a:lnTo>
                  <a:pt x="222826" y="4501"/>
                </a:lnTo>
                <a:cubicBezTo>
                  <a:pt x="222231" y="3953"/>
                  <a:pt x="221600" y="3441"/>
                  <a:pt x="220945" y="2977"/>
                </a:cubicBezTo>
                <a:close/>
                <a:moveTo>
                  <a:pt x="6549" y="3048"/>
                </a:moveTo>
                <a:cubicBezTo>
                  <a:pt x="5894" y="3513"/>
                  <a:pt x="5275" y="4037"/>
                  <a:pt x="4692" y="4596"/>
                </a:cubicBezTo>
                <a:lnTo>
                  <a:pt x="5025" y="4941"/>
                </a:lnTo>
                <a:cubicBezTo>
                  <a:pt x="5585" y="4394"/>
                  <a:pt x="6192" y="3894"/>
                  <a:pt x="6835" y="3441"/>
                </a:cubicBezTo>
                <a:lnTo>
                  <a:pt x="6549" y="3048"/>
                </a:lnTo>
                <a:close/>
                <a:moveTo>
                  <a:pt x="26778" y="3894"/>
                </a:moveTo>
                <a:lnTo>
                  <a:pt x="26468" y="4251"/>
                </a:lnTo>
                <a:cubicBezTo>
                  <a:pt x="27064" y="4763"/>
                  <a:pt x="27635" y="5311"/>
                  <a:pt x="28147" y="5894"/>
                </a:cubicBezTo>
                <a:lnTo>
                  <a:pt x="28504" y="5584"/>
                </a:lnTo>
                <a:cubicBezTo>
                  <a:pt x="27969" y="4977"/>
                  <a:pt x="27397" y="4406"/>
                  <a:pt x="26778" y="3894"/>
                </a:cubicBezTo>
                <a:close/>
                <a:moveTo>
                  <a:pt x="200728" y="3965"/>
                </a:moveTo>
                <a:cubicBezTo>
                  <a:pt x="200121" y="4489"/>
                  <a:pt x="199538" y="5072"/>
                  <a:pt x="199014" y="5680"/>
                </a:cubicBezTo>
                <a:lnTo>
                  <a:pt x="199371" y="5989"/>
                </a:lnTo>
                <a:cubicBezTo>
                  <a:pt x="199883" y="5394"/>
                  <a:pt x="200443" y="4846"/>
                  <a:pt x="201038" y="4334"/>
                </a:cubicBezTo>
                <a:lnTo>
                  <a:pt x="200728" y="3965"/>
                </a:lnTo>
                <a:close/>
                <a:moveTo>
                  <a:pt x="157473" y="4299"/>
                </a:moveTo>
                <a:lnTo>
                  <a:pt x="157151" y="4644"/>
                </a:lnTo>
                <a:cubicBezTo>
                  <a:pt x="157735" y="5180"/>
                  <a:pt x="158283" y="5751"/>
                  <a:pt x="158771" y="6346"/>
                </a:cubicBezTo>
                <a:lnTo>
                  <a:pt x="159140" y="6049"/>
                </a:lnTo>
                <a:cubicBezTo>
                  <a:pt x="158628" y="5430"/>
                  <a:pt x="158068" y="4834"/>
                  <a:pt x="157473" y="4299"/>
                </a:cubicBezTo>
                <a:close/>
                <a:moveTo>
                  <a:pt x="70033" y="4382"/>
                </a:moveTo>
                <a:cubicBezTo>
                  <a:pt x="69438" y="4930"/>
                  <a:pt x="68890" y="5525"/>
                  <a:pt x="68378" y="6144"/>
                </a:cubicBezTo>
                <a:lnTo>
                  <a:pt x="68748" y="6442"/>
                </a:lnTo>
                <a:cubicBezTo>
                  <a:pt x="69248" y="5834"/>
                  <a:pt x="69783" y="5263"/>
                  <a:pt x="70355" y="4727"/>
                </a:cubicBezTo>
                <a:lnTo>
                  <a:pt x="70033" y="4382"/>
                </a:lnTo>
                <a:close/>
                <a:moveTo>
                  <a:pt x="93822" y="5811"/>
                </a:moveTo>
                <a:lnTo>
                  <a:pt x="93465" y="6120"/>
                </a:lnTo>
                <a:cubicBezTo>
                  <a:pt x="93977" y="6715"/>
                  <a:pt x="94441" y="7358"/>
                  <a:pt x="94846" y="8013"/>
                </a:cubicBezTo>
                <a:lnTo>
                  <a:pt x="95251" y="7763"/>
                </a:lnTo>
                <a:cubicBezTo>
                  <a:pt x="94834" y="7085"/>
                  <a:pt x="94346" y="6430"/>
                  <a:pt x="93822" y="5811"/>
                </a:cubicBezTo>
                <a:close/>
                <a:moveTo>
                  <a:pt x="133696" y="5906"/>
                </a:moveTo>
                <a:cubicBezTo>
                  <a:pt x="133172" y="6525"/>
                  <a:pt x="132696" y="7192"/>
                  <a:pt x="132279" y="7870"/>
                </a:cubicBezTo>
                <a:lnTo>
                  <a:pt x="132684" y="8120"/>
                </a:lnTo>
                <a:cubicBezTo>
                  <a:pt x="133101" y="7454"/>
                  <a:pt x="133553" y="6811"/>
                  <a:pt x="134065" y="6215"/>
                </a:cubicBezTo>
                <a:lnTo>
                  <a:pt x="133696" y="5906"/>
                </a:lnTo>
                <a:close/>
                <a:moveTo>
                  <a:pt x="224457" y="6287"/>
                </a:moveTo>
                <a:lnTo>
                  <a:pt x="224076" y="6585"/>
                </a:lnTo>
                <a:cubicBezTo>
                  <a:pt x="224565" y="7204"/>
                  <a:pt x="225005" y="7858"/>
                  <a:pt x="225398" y="8525"/>
                </a:cubicBezTo>
                <a:lnTo>
                  <a:pt x="225803" y="8287"/>
                </a:lnTo>
                <a:cubicBezTo>
                  <a:pt x="225410" y="7597"/>
                  <a:pt x="224946" y="6918"/>
                  <a:pt x="224457" y="6287"/>
                </a:cubicBezTo>
                <a:close/>
                <a:moveTo>
                  <a:pt x="3073" y="6394"/>
                </a:moveTo>
                <a:cubicBezTo>
                  <a:pt x="2573" y="7025"/>
                  <a:pt x="2132" y="7704"/>
                  <a:pt x="1727" y="8406"/>
                </a:cubicBezTo>
                <a:lnTo>
                  <a:pt x="2144" y="8632"/>
                </a:lnTo>
                <a:cubicBezTo>
                  <a:pt x="2525" y="7954"/>
                  <a:pt x="2966" y="7299"/>
                  <a:pt x="3442" y="6680"/>
                </a:cubicBezTo>
                <a:lnTo>
                  <a:pt x="3073" y="6394"/>
                </a:lnTo>
                <a:close/>
                <a:moveTo>
                  <a:pt x="29969" y="7501"/>
                </a:moveTo>
                <a:lnTo>
                  <a:pt x="29576" y="7763"/>
                </a:lnTo>
                <a:cubicBezTo>
                  <a:pt x="30005" y="8418"/>
                  <a:pt x="30386" y="9109"/>
                  <a:pt x="30707" y="9823"/>
                </a:cubicBezTo>
                <a:lnTo>
                  <a:pt x="31136" y="9621"/>
                </a:lnTo>
                <a:cubicBezTo>
                  <a:pt x="30802" y="8894"/>
                  <a:pt x="30409" y="8180"/>
                  <a:pt x="29969" y="7501"/>
                </a:cubicBezTo>
                <a:close/>
                <a:moveTo>
                  <a:pt x="197561" y="7608"/>
                </a:moveTo>
                <a:cubicBezTo>
                  <a:pt x="197121" y="8287"/>
                  <a:pt x="196740" y="9001"/>
                  <a:pt x="196406" y="9740"/>
                </a:cubicBezTo>
                <a:lnTo>
                  <a:pt x="196847" y="9930"/>
                </a:lnTo>
                <a:cubicBezTo>
                  <a:pt x="197168" y="9228"/>
                  <a:pt x="197537" y="8525"/>
                  <a:pt x="197966" y="7870"/>
                </a:cubicBezTo>
                <a:lnTo>
                  <a:pt x="197561" y="7608"/>
                </a:lnTo>
                <a:close/>
                <a:moveTo>
                  <a:pt x="160533" y="8025"/>
                </a:moveTo>
                <a:lnTo>
                  <a:pt x="160128" y="8275"/>
                </a:lnTo>
                <a:cubicBezTo>
                  <a:pt x="160533" y="8942"/>
                  <a:pt x="160878" y="9644"/>
                  <a:pt x="161188" y="10371"/>
                </a:cubicBezTo>
                <a:lnTo>
                  <a:pt x="161628" y="10180"/>
                </a:lnTo>
                <a:cubicBezTo>
                  <a:pt x="161319" y="9442"/>
                  <a:pt x="160950" y="8716"/>
                  <a:pt x="160533" y="8025"/>
                </a:cubicBezTo>
                <a:close/>
                <a:moveTo>
                  <a:pt x="66997" y="8132"/>
                </a:moveTo>
                <a:cubicBezTo>
                  <a:pt x="66593" y="8835"/>
                  <a:pt x="66235" y="9561"/>
                  <a:pt x="65926" y="10299"/>
                </a:cubicBezTo>
                <a:lnTo>
                  <a:pt x="66366" y="10490"/>
                </a:lnTo>
                <a:cubicBezTo>
                  <a:pt x="66664" y="9763"/>
                  <a:pt x="67021" y="9049"/>
                  <a:pt x="67414" y="8382"/>
                </a:cubicBezTo>
                <a:lnTo>
                  <a:pt x="66997" y="8132"/>
                </a:lnTo>
                <a:close/>
                <a:moveTo>
                  <a:pt x="96382" y="9906"/>
                </a:moveTo>
                <a:lnTo>
                  <a:pt x="95953" y="10097"/>
                </a:lnTo>
                <a:cubicBezTo>
                  <a:pt x="96263" y="10811"/>
                  <a:pt x="96525" y="11561"/>
                  <a:pt x="96727" y="12311"/>
                </a:cubicBezTo>
                <a:lnTo>
                  <a:pt x="97192" y="12180"/>
                </a:lnTo>
                <a:cubicBezTo>
                  <a:pt x="96977" y="11407"/>
                  <a:pt x="96703" y="10645"/>
                  <a:pt x="96382" y="9906"/>
                </a:cubicBezTo>
                <a:close/>
                <a:moveTo>
                  <a:pt x="131172" y="10025"/>
                </a:moveTo>
                <a:cubicBezTo>
                  <a:pt x="130851" y="10764"/>
                  <a:pt x="130589" y="11538"/>
                  <a:pt x="130386" y="12311"/>
                </a:cubicBezTo>
                <a:lnTo>
                  <a:pt x="130839" y="12430"/>
                </a:lnTo>
                <a:cubicBezTo>
                  <a:pt x="131041" y="11680"/>
                  <a:pt x="131303" y="10930"/>
                  <a:pt x="131601" y="10204"/>
                </a:cubicBezTo>
                <a:lnTo>
                  <a:pt x="131172" y="10025"/>
                </a:lnTo>
                <a:close/>
                <a:moveTo>
                  <a:pt x="226851" y="10466"/>
                </a:moveTo>
                <a:lnTo>
                  <a:pt x="226410" y="10645"/>
                </a:lnTo>
                <a:cubicBezTo>
                  <a:pt x="226696" y="11371"/>
                  <a:pt x="226934" y="12133"/>
                  <a:pt x="227113" y="12895"/>
                </a:cubicBezTo>
                <a:lnTo>
                  <a:pt x="227577" y="12788"/>
                </a:lnTo>
                <a:cubicBezTo>
                  <a:pt x="227386" y="12002"/>
                  <a:pt x="227148" y="11216"/>
                  <a:pt x="226851" y="10466"/>
                </a:cubicBezTo>
                <a:close/>
                <a:moveTo>
                  <a:pt x="703" y="10597"/>
                </a:moveTo>
                <a:cubicBezTo>
                  <a:pt x="406" y="11347"/>
                  <a:pt x="179" y="12121"/>
                  <a:pt x="1" y="12907"/>
                </a:cubicBezTo>
                <a:lnTo>
                  <a:pt x="465" y="13014"/>
                </a:lnTo>
                <a:cubicBezTo>
                  <a:pt x="632" y="12252"/>
                  <a:pt x="858" y="11490"/>
                  <a:pt x="1144" y="10764"/>
                </a:cubicBezTo>
                <a:lnTo>
                  <a:pt x="703" y="10597"/>
                </a:lnTo>
                <a:close/>
                <a:moveTo>
                  <a:pt x="31981" y="11895"/>
                </a:moveTo>
                <a:lnTo>
                  <a:pt x="31529" y="12026"/>
                </a:lnTo>
                <a:cubicBezTo>
                  <a:pt x="31743" y="12776"/>
                  <a:pt x="31910" y="13550"/>
                  <a:pt x="32017" y="14324"/>
                </a:cubicBezTo>
                <a:lnTo>
                  <a:pt x="32493" y="14252"/>
                </a:lnTo>
                <a:cubicBezTo>
                  <a:pt x="32374" y="13454"/>
                  <a:pt x="32207" y="12657"/>
                  <a:pt x="31981" y="11895"/>
                </a:cubicBezTo>
                <a:close/>
                <a:moveTo>
                  <a:pt x="195585" y="12014"/>
                </a:moveTo>
                <a:cubicBezTo>
                  <a:pt x="195359" y="12788"/>
                  <a:pt x="195204" y="13585"/>
                  <a:pt x="195097" y="14383"/>
                </a:cubicBezTo>
                <a:lnTo>
                  <a:pt x="195573" y="14443"/>
                </a:lnTo>
                <a:cubicBezTo>
                  <a:pt x="195668" y="13669"/>
                  <a:pt x="195823" y="12895"/>
                  <a:pt x="196037" y="12145"/>
                </a:cubicBezTo>
                <a:lnTo>
                  <a:pt x="195585" y="12014"/>
                </a:lnTo>
                <a:close/>
                <a:moveTo>
                  <a:pt x="162378" y="12478"/>
                </a:moveTo>
                <a:lnTo>
                  <a:pt x="161926" y="12597"/>
                </a:lnTo>
                <a:cubicBezTo>
                  <a:pt x="162104" y="13359"/>
                  <a:pt x="162247" y="14133"/>
                  <a:pt x="162319" y="14907"/>
                </a:cubicBezTo>
                <a:lnTo>
                  <a:pt x="162795" y="14871"/>
                </a:lnTo>
                <a:cubicBezTo>
                  <a:pt x="162712" y="14062"/>
                  <a:pt x="162581" y="13264"/>
                  <a:pt x="162378" y="12478"/>
                </a:cubicBezTo>
                <a:close/>
                <a:moveTo>
                  <a:pt x="65188" y="12609"/>
                </a:moveTo>
                <a:cubicBezTo>
                  <a:pt x="64997" y="13395"/>
                  <a:pt x="64866" y="14193"/>
                  <a:pt x="64795" y="14990"/>
                </a:cubicBezTo>
                <a:lnTo>
                  <a:pt x="65271" y="15038"/>
                </a:lnTo>
                <a:cubicBezTo>
                  <a:pt x="65342" y="14264"/>
                  <a:pt x="65473" y="13478"/>
                  <a:pt x="65652" y="12716"/>
                </a:cubicBezTo>
                <a:lnTo>
                  <a:pt x="65188" y="12609"/>
                </a:lnTo>
                <a:close/>
                <a:moveTo>
                  <a:pt x="97644" y="14562"/>
                </a:moveTo>
                <a:lnTo>
                  <a:pt x="97168" y="14621"/>
                </a:lnTo>
                <a:cubicBezTo>
                  <a:pt x="97251" y="15240"/>
                  <a:pt x="97287" y="15883"/>
                  <a:pt x="97287" y="16514"/>
                </a:cubicBezTo>
                <a:cubicBezTo>
                  <a:pt x="97287" y="16669"/>
                  <a:pt x="97287" y="16824"/>
                  <a:pt x="97287" y="16979"/>
                </a:cubicBezTo>
                <a:lnTo>
                  <a:pt x="97763" y="16967"/>
                </a:lnTo>
                <a:cubicBezTo>
                  <a:pt x="97763" y="16812"/>
                  <a:pt x="97763" y="16669"/>
                  <a:pt x="97763" y="16514"/>
                </a:cubicBezTo>
                <a:cubicBezTo>
                  <a:pt x="97763" y="15859"/>
                  <a:pt x="97715" y="15205"/>
                  <a:pt x="97644" y="14562"/>
                </a:cubicBezTo>
                <a:close/>
                <a:moveTo>
                  <a:pt x="129946" y="14693"/>
                </a:moveTo>
                <a:cubicBezTo>
                  <a:pt x="129874" y="15288"/>
                  <a:pt x="129839" y="15907"/>
                  <a:pt x="129839" y="16514"/>
                </a:cubicBezTo>
                <a:cubicBezTo>
                  <a:pt x="129839" y="16717"/>
                  <a:pt x="129839" y="16895"/>
                  <a:pt x="129827" y="17086"/>
                </a:cubicBezTo>
                <a:lnTo>
                  <a:pt x="130303" y="17110"/>
                </a:lnTo>
                <a:cubicBezTo>
                  <a:pt x="130315" y="16907"/>
                  <a:pt x="130315" y="16717"/>
                  <a:pt x="130315" y="16514"/>
                </a:cubicBezTo>
                <a:cubicBezTo>
                  <a:pt x="130315" y="15919"/>
                  <a:pt x="130350" y="15324"/>
                  <a:pt x="130410" y="14740"/>
                </a:cubicBezTo>
                <a:lnTo>
                  <a:pt x="129946" y="14693"/>
                </a:lnTo>
                <a:close/>
                <a:moveTo>
                  <a:pt x="32172" y="16669"/>
                </a:moveTo>
                <a:cubicBezTo>
                  <a:pt x="32172" y="17479"/>
                  <a:pt x="32243" y="18288"/>
                  <a:pt x="32362" y="19074"/>
                </a:cubicBezTo>
                <a:lnTo>
                  <a:pt x="32838" y="19003"/>
                </a:lnTo>
                <a:cubicBezTo>
                  <a:pt x="32719" y="18241"/>
                  <a:pt x="32648" y="17443"/>
                  <a:pt x="32648" y="16669"/>
                </a:cubicBezTo>
                <a:close/>
                <a:moveTo>
                  <a:pt x="194954" y="16788"/>
                </a:moveTo>
                <a:cubicBezTo>
                  <a:pt x="194942" y="17574"/>
                  <a:pt x="194870" y="18360"/>
                  <a:pt x="194751" y="19134"/>
                </a:cubicBezTo>
                <a:lnTo>
                  <a:pt x="195216" y="19205"/>
                </a:lnTo>
                <a:cubicBezTo>
                  <a:pt x="195347" y="18419"/>
                  <a:pt x="195418" y="17610"/>
                  <a:pt x="195430" y="16800"/>
                </a:cubicBezTo>
                <a:lnTo>
                  <a:pt x="194954" y="16788"/>
                </a:lnTo>
                <a:close/>
                <a:moveTo>
                  <a:pt x="162890" y="17264"/>
                </a:moveTo>
                <a:lnTo>
                  <a:pt x="162414" y="17288"/>
                </a:lnTo>
                <a:cubicBezTo>
                  <a:pt x="162462" y="18086"/>
                  <a:pt x="162557" y="18896"/>
                  <a:pt x="162700" y="19681"/>
                </a:cubicBezTo>
                <a:lnTo>
                  <a:pt x="163176" y="19598"/>
                </a:lnTo>
                <a:cubicBezTo>
                  <a:pt x="163021" y="18824"/>
                  <a:pt x="162926" y="18038"/>
                  <a:pt x="162890" y="17264"/>
                </a:cubicBezTo>
                <a:close/>
                <a:moveTo>
                  <a:pt x="64699" y="17383"/>
                </a:moveTo>
                <a:cubicBezTo>
                  <a:pt x="64664" y="18169"/>
                  <a:pt x="64557" y="18955"/>
                  <a:pt x="64402" y="19717"/>
                </a:cubicBezTo>
                <a:lnTo>
                  <a:pt x="64866" y="19812"/>
                </a:lnTo>
                <a:cubicBezTo>
                  <a:pt x="65033" y="19027"/>
                  <a:pt x="65128" y="18217"/>
                  <a:pt x="65176" y="17419"/>
                </a:cubicBezTo>
                <a:lnTo>
                  <a:pt x="64699" y="17383"/>
                </a:lnTo>
                <a:close/>
                <a:moveTo>
                  <a:pt x="98001" y="19300"/>
                </a:moveTo>
                <a:lnTo>
                  <a:pt x="97537" y="19384"/>
                </a:lnTo>
                <a:cubicBezTo>
                  <a:pt x="97668" y="20170"/>
                  <a:pt x="97870" y="20967"/>
                  <a:pt x="98120" y="21729"/>
                </a:cubicBezTo>
                <a:lnTo>
                  <a:pt x="98573" y="21574"/>
                </a:lnTo>
                <a:cubicBezTo>
                  <a:pt x="98323" y="20836"/>
                  <a:pt x="98132" y="20074"/>
                  <a:pt x="98001" y="19300"/>
                </a:cubicBezTo>
                <a:close/>
                <a:moveTo>
                  <a:pt x="129577" y="19419"/>
                </a:moveTo>
                <a:cubicBezTo>
                  <a:pt x="129434" y="20193"/>
                  <a:pt x="129243" y="20955"/>
                  <a:pt x="128981" y="21694"/>
                </a:cubicBezTo>
                <a:lnTo>
                  <a:pt x="129434" y="21848"/>
                </a:lnTo>
                <a:cubicBezTo>
                  <a:pt x="129696" y="21086"/>
                  <a:pt x="129898" y="20300"/>
                  <a:pt x="130053" y="19515"/>
                </a:cubicBezTo>
                <a:lnTo>
                  <a:pt x="129577" y="19419"/>
                </a:lnTo>
                <a:close/>
                <a:moveTo>
                  <a:pt x="33362" y="21289"/>
                </a:moveTo>
                <a:lnTo>
                  <a:pt x="32910" y="21432"/>
                </a:lnTo>
                <a:cubicBezTo>
                  <a:pt x="33148" y="22205"/>
                  <a:pt x="33446" y="22956"/>
                  <a:pt x="33803" y="23682"/>
                </a:cubicBezTo>
                <a:lnTo>
                  <a:pt x="34231" y="23479"/>
                </a:lnTo>
                <a:cubicBezTo>
                  <a:pt x="33886" y="22777"/>
                  <a:pt x="33600" y="22039"/>
                  <a:pt x="33362" y="21289"/>
                </a:cubicBezTo>
                <a:close/>
                <a:moveTo>
                  <a:pt x="194204" y="21408"/>
                </a:moveTo>
                <a:cubicBezTo>
                  <a:pt x="193966" y="22158"/>
                  <a:pt x="193668" y="22884"/>
                  <a:pt x="193323" y="23587"/>
                </a:cubicBezTo>
                <a:lnTo>
                  <a:pt x="193751" y="23801"/>
                </a:lnTo>
                <a:cubicBezTo>
                  <a:pt x="194097" y="23075"/>
                  <a:pt x="194406" y="22325"/>
                  <a:pt x="194656" y="21563"/>
                </a:cubicBezTo>
                <a:lnTo>
                  <a:pt x="194204" y="21408"/>
                </a:lnTo>
                <a:close/>
                <a:moveTo>
                  <a:pt x="163795" y="21860"/>
                </a:moveTo>
                <a:lnTo>
                  <a:pt x="163343" y="22015"/>
                </a:lnTo>
                <a:cubicBezTo>
                  <a:pt x="163605" y="22777"/>
                  <a:pt x="163938" y="23527"/>
                  <a:pt x="164319" y="24241"/>
                </a:cubicBezTo>
                <a:lnTo>
                  <a:pt x="164736" y="24015"/>
                </a:lnTo>
                <a:cubicBezTo>
                  <a:pt x="164367" y="23325"/>
                  <a:pt x="164057" y="22598"/>
                  <a:pt x="163795" y="21860"/>
                </a:cubicBezTo>
                <a:close/>
                <a:moveTo>
                  <a:pt x="63771" y="21979"/>
                </a:moveTo>
                <a:cubicBezTo>
                  <a:pt x="63509" y="22717"/>
                  <a:pt x="63175" y="23432"/>
                  <a:pt x="62806" y="24122"/>
                </a:cubicBezTo>
                <a:lnTo>
                  <a:pt x="63223" y="24349"/>
                </a:lnTo>
                <a:cubicBezTo>
                  <a:pt x="63616" y="23634"/>
                  <a:pt x="63937" y="22896"/>
                  <a:pt x="64211" y="22146"/>
                </a:cubicBezTo>
                <a:lnTo>
                  <a:pt x="63771" y="21979"/>
                </a:lnTo>
                <a:close/>
                <a:moveTo>
                  <a:pt x="99478" y="23741"/>
                </a:moveTo>
                <a:lnTo>
                  <a:pt x="99049" y="23968"/>
                </a:lnTo>
                <a:cubicBezTo>
                  <a:pt x="99418" y="24682"/>
                  <a:pt x="99835" y="25373"/>
                  <a:pt x="100299" y="26039"/>
                </a:cubicBezTo>
                <a:lnTo>
                  <a:pt x="100692" y="25765"/>
                </a:lnTo>
                <a:cubicBezTo>
                  <a:pt x="100240" y="25123"/>
                  <a:pt x="99835" y="24444"/>
                  <a:pt x="99478" y="23741"/>
                </a:cubicBezTo>
                <a:close/>
                <a:moveTo>
                  <a:pt x="128064" y="23860"/>
                </a:moveTo>
                <a:cubicBezTo>
                  <a:pt x="127707" y="24551"/>
                  <a:pt x="127291" y="25230"/>
                  <a:pt x="126838" y="25861"/>
                </a:cubicBezTo>
                <a:lnTo>
                  <a:pt x="127231" y="26135"/>
                </a:lnTo>
                <a:cubicBezTo>
                  <a:pt x="127695" y="25480"/>
                  <a:pt x="128124" y="24789"/>
                  <a:pt x="128493" y="24075"/>
                </a:cubicBezTo>
                <a:lnTo>
                  <a:pt x="128064" y="23860"/>
                </a:lnTo>
                <a:close/>
                <a:moveTo>
                  <a:pt x="35398" y="25515"/>
                </a:moveTo>
                <a:lnTo>
                  <a:pt x="35005" y="25777"/>
                </a:lnTo>
                <a:cubicBezTo>
                  <a:pt x="35458" y="26444"/>
                  <a:pt x="35970" y="27087"/>
                  <a:pt x="36505" y="27682"/>
                </a:cubicBezTo>
                <a:lnTo>
                  <a:pt x="36863" y="27361"/>
                </a:lnTo>
                <a:cubicBezTo>
                  <a:pt x="36339" y="26777"/>
                  <a:pt x="35839" y="26158"/>
                  <a:pt x="35398" y="25515"/>
                </a:cubicBezTo>
                <a:close/>
                <a:moveTo>
                  <a:pt x="192132" y="25611"/>
                </a:moveTo>
                <a:cubicBezTo>
                  <a:pt x="191680" y="26254"/>
                  <a:pt x="191191" y="26873"/>
                  <a:pt x="190656" y="27444"/>
                </a:cubicBezTo>
                <a:lnTo>
                  <a:pt x="191001" y="27766"/>
                </a:lnTo>
                <a:cubicBezTo>
                  <a:pt x="191561" y="27182"/>
                  <a:pt x="192061" y="26551"/>
                  <a:pt x="192525" y="25885"/>
                </a:cubicBezTo>
                <a:lnTo>
                  <a:pt x="192132" y="25611"/>
                </a:lnTo>
                <a:close/>
                <a:moveTo>
                  <a:pt x="165986" y="26004"/>
                </a:moveTo>
                <a:lnTo>
                  <a:pt x="165605" y="26289"/>
                </a:lnTo>
                <a:cubicBezTo>
                  <a:pt x="166081" y="26932"/>
                  <a:pt x="166605" y="27551"/>
                  <a:pt x="167177" y="28123"/>
                </a:cubicBezTo>
                <a:lnTo>
                  <a:pt x="167510" y="27789"/>
                </a:lnTo>
                <a:cubicBezTo>
                  <a:pt x="166962" y="27230"/>
                  <a:pt x="166450" y="26635"/>
                  <a:pt x="165986" y="26004"/>
                </a:cubicBezTo>
                <a:close/>
                <a:moveTo>
                  <a:pt x="61544" y="26099"/>
                </a:moveTo>
                <a:cubicBezTo>
                  <a:pt x="61080" y="26730"/>
                  <a:pt x="60556" y="27325"/>
                  <a:pt x="60008" y="27873"/>
                </a:cubicBezTo>
                <a:lnTo>
                  <a:pt x="60342" y="28218"/>
                </a:lnTo>
                <a:cubicBezTo>
                  <a:pt x="60913" y="27647"/>
                  <a:pt x="61449" y="27028"/>
                  <a:pt x="61925" y="26385"/>
                </a:cubicBezTo>
                <a:lnTo>
                  <a:pt x="61544" y="26099"/>
                </a:lnTo>
                <a:close/>
                <a:moveTo>
                  <a:pt x="102180" y="27575"/>
                </a:moveTo>
                <a:lnTo>
                  <a:pt x="101835" y="27909"/>
                </a:lnTo>
                <a:cubicBezTo>
                  <a:pt x="102395" y="28480"/>
                  <a:pt x="103002" y="29028"/>
                  <a:pt x="103633" y="29528"/>
                </a:cubicBezTo>
                <a:lnTo>
                  <a:pt x="103919" y="29159"/>
                </a:lnTo>
                <a:cubicBezTo>
                  <a:pt x="103311" y="28671"/>
                  <a:pt x="102728" y="28135"/>
                  <a:pt x="102180" y="27575"/>
                </a:cubicBezTo>
                <a:close/>
                <a:moveTo>
                  <a:pt x="125338" y="27659"/>
                </a:moveTo>
                <a:cubicBezTo>
                  <a:pt x="124790" y="28230"/>
                  <a:pt x="124195" y="28754"/>
                  <a:pt x="123576" y="29230"/>
                </a:cubicBezTo>
                <a:lnTo>
                  <a:pt x="123873" y="29611"/>
                </a:lnTo>
                <a:cubicBezTo>
                  <a:pt x="124505" y="29111"/>
                  <a:pt x="125112" y="28575"/>
                  <a:pt x="125671" y="27992"/>
                </a:cubicBezTo>
                <a:lnTo>
                  <a:pt x="125338" y="27659"/>
                </a:lnTo>
                <a:close/>
                <a:moveTo>
                  <a:pt x="38577" y="28968"/>
                </a:moveTo>
                <a:lnTo>
                  <a:pt x="38268" y="29337"/>
                </a:lnTo>
                <a:cubicBezTo>
                  <a:pt x="38899" y="29849"/>
                  <a:pt x="39565" y="30314"/>
                  <a:pt x="40256" y="30718"/>
                </a:cubicBezTo>
                <a:lnTo>
                  <a:pt x="40494" y="30314"/>
                </a:lnTo>
                <a:cubicBezTo>
                  <a:pt x="39827" y="29909"/>
                  <a:pt x="39184" y="29456"/>
                  <a:pt x="38577" y="28968"/>
                </a:cubicBezTo>
                <a:close/>
                <a:moveTo>
                  <a:pt x="188929" y="29040"/>
                </a:moveTo>
                <a:cubicBezTo>
                  <a:pt x="188322" y="29528"/>
                  <a:pt x="187667" y="29980"/>
                  <a:pt x="187000" y="30373"/>
                </a:cubicBezTo>
                <a:lnTo>
                  <a:pt x="187239" y="30790"/>
                </a:lnTo>
                <a:cubicBezTo>
                  <a:pt x="187929" y="30385"/>
                  <a:pt x="188608" y="29921"/>
                  <a:pt x="189227" y="29421"/>
                </a:cubicBezTo>
                <a:lnTo>
                  <a:pt x="188929" y="29040"/>
                </a:lnTo>
                <a:close/>
                <a:moveTo>
                  <a:pt x="169284" y="29337"/>
                </a:moveTo>
                <a:lnTo>
                  <a:pt x="168998" y="29718"/>
                </a:lnTo>
                <a:cubicBezTo>
                  <a:pt x="169641" y="30206"/>
                  <a:pt x="170320" y="30647"/>
                  <a:pt x="171022" y="31028"/>
                </a:cubicBezTo>
                <a:lnTo>
                  <a:pt x="171248" y="30611"/>
                </a:lnTo>
                <a:cubicBezTo>
                  <a:pt x="170570" y="30230"/>
                  <a:pt x="169903" y="29802"/>
                  <a:pt x="169284" y="29337"/>
                </a:cubicBezTo>
                <a:close/>
                <a:moveTo>
                  <a:pt x="58222" y="29409"/>
                </a:moveTo>
                <a:cubicBezTo>
                  <a:pt x="57591" y="29873"/>
                  <a:pt x="56925" y="30302"/>
                  <a:pt x="56246" y="30671"/>
                </a:cubicBezTo>
                <a:lnTo>
                  <a:pt x="56460" y="31088"/>
                </a:lnTo>
                <a:cubicBezTo>
                  <a:pt x="57175" y="30707"/>
                  <a:pt x="57865" y="30266"/>
                  <a:pt x="58508" y="29790"/>
                </a:cubicBezTo>
                <a:lnTo>
                  <a:pt x="58222" y="29409"/>
                </a:lnTo>
                <a:close/>
                <a:moveTo>
                  <a:pt x="105871" y="30456"/>
                </a:moveTo>
                <a:lnTo>
                  <a:pt x="105633" y="30873"/>
                </a:lnTo>
                <a:cubicBezTo>
                  <a:pt x="106336" y="31278"/>
                  <a:pt x="107074" y="31623"/>
                  <a:pt x="107824" y="31909"/>
                </a:cubicBezTo>
                <a:lnTo>
                  <a:pt x="107991" y="31469"/>
                </a:lnTo>
                <a:cubicBezTo>
                  <a:pt x="107264" y="31183"/>
                  <a:pt x="106550" y="30849"/>
                  <a:pt x="105871" y="30456"/>
                </a:cubicBezTo>
                <a:close/>
                <a:moveTo>
                  <a:pt x="121623" y="30528"/>
                </a:moveTo>
                <a:cubicBezTo>
                  <a:pt x="120933" y="30909"/>
                  <a:pt x="120218" y="31242"/>
                  <a:pt x="119492" y="31516"/>
                </a:cubicBezTo>
                <a:lnTo>
                  <a:pt x="119659" y="31957"/>
                </a:lnTo>
                <a:cubicBezTo>
                  <a:pt x="120409" y="31671"/>
                  <a:pt x="121147" y="31338"/>
                  <a:pt x="121849" y="30945"/>
                </a:cubicBezTo>
                <a:lnTo>
                  <a:pt x="121623" y="30528"/>
                </a:lnTo>
                <a:close/>
                <a:moveTo>
                  <a:pt x="42601" y="31361"/>
                </a:moveTo>
                <a:lnTo>
                  <a:pt x="42423" y="31802"/>
                </a:lnTo>
                <a:cubicBezTo>
                  <a:pt x="43161" y="32111"/>
                  <a:pt x="43935" y="32361"/>
                  <a:pt x="44721" y="32552"/>
                </a:cubicBezTo>
                <a:lnTo>
                  <a:pt x="44828" y="32088"/>
                </a:lnTo>
                <a:cubicBezTo>
                  <a:pt x="44078" y="31897"/>
                  <a:pt x="43316" y="31659"/>
                  <a:pt x="42601" y="31361"/>
                </a:cubicBezTo>
                <a:close/>
                <a:moveTo>
                  <a:pt x="184881" y="31409"/>
                </a:moveTo>
                <a:cubicBezTo>
                  <a:pt x="184167" y="31695"/>
                  <a:pt x="183405" y="31933"/>
                  <a:pt x="182643" y="32123"/>
                </a:cubicBezTo>
                <a:lnTo>
                  <a:pt x="182762" y="32576"/>
                </a:lnTo>
                <a:cubicBezTo>
                  <a:pt x="183536" y="32397"/>
                  <a:pt x="184322" y="32147"/>
                  <a:pt x="185060" y="31850"/>
                </a:cubicBezTo>
                <a:lnTo>
                  <a:pt x="184881" y="31409"/>
                </a:lnTo>
                <a:close/>
                <a:moveTo>
                  <a:pt x="173392" y="31576"/>
                </a:moveTo>
                <a:lnTo>
                  <a:pt x="173225" y="32028"/>
                </a:lnTo>
                <a:cubicBezTo>
                  <a:pt x="173987" y="32302"/>
                  <a:pt x="174761" y="32528"/>
                  <a:pt x="175559" y="32683"/>
                </a:cubicBezTo>
                <a:lnTo>
                  <a:pt x="175654" y="32219"/>
                </a:lnTo>
                <a:cubicBezTo>
                  <a:pt x="174880" y="32064"/>
                  <a:pt x="174130" y="31850"/>
                  <a:pt x="173392" y="31576"/>
                </a:cubicBezTo>
                <a:close/>
                <a:moveTo>
                  <a:pt x="54091" y="31623"/>
                </a:moveTo>
                <a:cubicBezTo>
                  <a:pt x="53353" y="31885"/>
                  <a:pt x="52591" y="32088"/>
                  <a:pt x="51829" y="32242"/>
                </a:cubicBezTo>
                <a:lnTo>
                  <a:pt x="51924" y="32719"/>
                </a:lnTo>
                <a:cubicBezTo>
                  <a:pt x="52710" y="32552"/>
                  <a:pt x="53496" y="32338"/>
                  <a:pt x="54258" y="32064"/>
                </a:cubicBezTo>
                <a:lnTo>
                  <a:pt x="54091" y="31623"/>
                </a:lnTo>
                <a:close/>
                <a:moveTo>
                  <a:pt x="110241" y="32159"/>
                </a:moveTo>
                <a:lnTo>
                  <a:pt x="110134" y="32623"/>
                </a:lnTo>
                <a:cubicBezTo>
                  <a:pt x="110919" y="32802"/>
                  <a:pt x="111717" y="32921"/>
                  <a:pt x="112527" y="32981"/>
                </a:cubicBezTo>
                <a:lnTo>
                  <a:pt x="112563" y="32504"/>
                </a:lnTo>
                <a:cubicBezTo>
                  <a:pt x="111777" y="32445"/>
                  <a:pt x="111003" y="32326"/>
                  <a:pt x="110241" y="32159"/>
                </a:cubicBezTo>
                <a:close/>
                <a:moveTo>
                  <a:pt x="117242" y="32183"/>
                </a:moveTo>
                <a:cubicBezTo>
                  <a:pt x="116480" y="32350"/>
                  <a:pt x="115694" y="32469"/>
                  <a:pt x="114908" y="32516"/>
                </a:cubicBezTo>
                <a:lnTo>
                  <a:pt x="114944" y="32993"/>
                </a:lnTo>
                <a:cubicBezTo>
                  <a:pt x="115753" y="32933"/>
                  <a:pt x="116551" y="32826"/>
                  <a:pt x="117337" y="32647"/>
                </a:cubicBezTo>
                <a:lnTo>
                  <a:pt x="117242" y="32183"/>
                </a:lnTo>
                <a:close/>
                <a:moveTo>
                  <a:pt x="47150" y="32481"/>
                </a:moveTo>
                <a:lnTo>
                  <a:pt x="47102" y="32957"/>
                </a:lnTo>
                <a:cubicBezTo>
                  <a:pt x="47626" y="33004"/>
                  <a:pt x="48150" y="33028"/>
                  <a:pt x="48686" y="33028"/>
                </a:cubicBezTo>
                <a:cubicBezTo>
                  <a:pt x="48959" y="33028"/>
                  <a:pt x="49245" y="33028"/>
                  <a:pt x="49519" y="33004"/>
                </a:cubicBezTo>
                <a:lnTo>
                  <a:pt x="49495" y="32528"/>
                </a:lnTo>
                <a:cubicBezTo>
                  <a:pt x="49221" y="32552"/>
                  <a:pt x="48947" y="32552"/>
                  <a:pt x="48686" y="32552"/>
                </a:cubicBezTo>
                <a:cubicBezTo>
                  <a:pt x="48174" y="32552"/>
                  <a:pt x="47650" y="32528"/>
                  <a:pt x="47150" y="32481"/>
                </a:cubicBezTo>
                <a:close/>
                <a:moveTo>
                  <a:pt x="180333" y="32492"/>
                </a:moveTo>
                <a:cubicBezTo>
                  <a:pt x="179857" y="32528"/>
                  <a:pt x="179392" y="32552"/>
                  <a:pt x="178916" y="32552"/>
                </a:cubicBezTo>
                <a:cubicBezTo>
                  <a:pt x="178607" y="32552"/>
                  <a:pt x="178297" y="32540"/>
                  <a:pt x="177975" y="32528"/>
                </a:cubicBezTo>
                <a:lnTo>
                  <a:pt x="177952" y="33004"/>
                </a:lnTo>
                <a:cubicBezTo>
                  <a:pt x="178273" y="33016"/>
                  <a:pt x="178595" y="33028"/>
                  <a:pt x="178916" y="33028"/>
                </a:cubicBezTo>
                <a:cubicBezTo>
                  <a:pt x="179404" y="33028"/>
                  <a:pt x="179892" y="33004"/>
                  <a:pt x="180369" y="32969"/>
                </a:cubicBezTo>
                <a:lnTo>
                  <a:pt x="180333" y="32492"/>
                </a:ln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53;p18">
            <a:extLst>
              <a:ext uri="{FF2B5EF4-FFF2-40B4-BE49-F238E27FC236}">
                <a16:creationId xmlns:a16="http://schemas.microsoft.com/office/drawing/2014/main" id="{4289FA43-62AD-4C64-D28A-A7F20E83FA5F}"/>
              </a:ext>
            </a:extLst>
          </p:cNvPr>
          <p:cNvSpPr/>
          <p:nvPr/>
        </p:nvSpPr>
        <p:spPr>
          <a:xfrm>
            <a:off x="7738760" y="6310684"/>
            <a:ext cx="45719" cy="108376"/>
          </a:xfrm>
          <a:custGeom>
            <a:avLst/>
            <a:gdLst/>
            <a:ahLst/>
            <a:cxnLst/>
            <a:rect l="l" t="t" r="r" b="b"/>
            <a:pathLst>
              <a:path w="513" h="1216" extrusionOk="0">
                <a:moveTo>
                  <a:pt x="477" y="1"/>
                </a:moveTo>
                <a:lnTo>
                  <a:pt x="1" y="37"/>
                </a:lnTo>
                <a:cubicBezTo>
                  <a:pt x="24" y="429"/>
                  <a:pt x="36" y="822"/>
                  <a:pt x="36" y="1215"/>
                </a:cubicBezTo>
                <a:lnTo>
                  <a:pt x="513" y="1215"/>
                </a:lnTo>
                <a:cubicBezTo>
                  <a:pt x="513" y="810"/>
                  <a:pt x="501" y="406"/>
                  <a:pt x="477"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 name="Imagem 62">
            <a:extLst>
              <a:ext uri="{FF2B5EF4-FFF2-40B4-BE49-F238E27FC236}">
                <a16:creationId xmlns:a16="http://schemas.microsoft.com/office/drawing/2014/main" id="{7CB2EA41-5132-1E14-CDE8-F806AFAD57F7}"/>
              </a:ext>
            </a:extLst>
          </p:cNvPr>
          <p:cNvPicPr>
            <a:picLocks noChangeAspect="1"/>
          </p:cNvPicPr>
          <p:nvPr/>
        </p:nvPicPr>
        <p:blipFill>
          <a:blip r:embed="rId2"/>
          <a:stretch>
            <a:fillRect/>
          </a:stretch>
        </p:blipFill>
        <p:spPr>
          <a:xfrm>
            <a:off x="297284" y="2913239"/>
            <a:ext cx="2538336" cy="1077715"/>
          </a:xfrm>
          <a:prstGeom prst="rect">
            <a:avLst/>
          </a:prstGeom>
        </p:spPr>
        <p:style>
          <a:lnRef idx="2">
            <a:schemeClr val="dk1"/>
          </a:lnRef>
          <a:fillRef idx="1">
            <a:schemeClr val="lt1"/>
          </a:fillRef>
          <a:effectRef idx="0">
            <a:schemeClr val="dk1"/>
          </a:effectRef>
          <a:fontRef idx="minor">
            <a:schemeClr val="dk1"/>
          </a:fontRef>
        </p:style>
      </p:pic>
      <p:pic>
        <p:nvPicPr>
          <p:cNvPr id="64" name="Imagem 63">
            <a:extLst>
              <a:ext uri="{FF2B5EF4-FFF2-40B4-BE49-F238E27FC236}">
                <a16:creationId xmlns:a16="http://schemas.microsoft.com/office/drawing/2014/main" id="{13BD1688-1CA7-53C1-124F-1E494E3A2240}"/>
              </a:ext>
            </a:extLst>
          </p:cNvPr>
          <p:cNvPicPr>
            <a:picLocks noChangeAspect="1"/>
          </p:cNvPicPr>
          <p:nvPr/>
        </p:nvPicPr>
        <p:blipFill>
          <a:blip r:embed="rId3"/>
          <a:stretch>
            <a:fillRect/>
          </a:stretch>
        </p:blipFill>
        <p:spPr>
          <a:xfrm>
            <a:off x="1300145" y="6397115"/>
            <a:ext cx="2858009" cy="1057033"/>
          </a:xfrm>
          <a:prstGeom prst="rect">
            <a:avLst/>
          </a:prstGeom>
        </p:spPr>
        <p:style>
          <a:lnRef idx="2">
            <a:schemeClr val="dk1"/>
          </a:lnRef>
          <a:fillRef idx="1">
            <a:schemeClr val="lt1"/>
          </a:fillRef>
          <a:effectRef idx="0">
            <a:schemeClr val="dk1"/>
          </a:effectRef>
          <a:fontRef idx="minor">
            <a:schemeClr val="dk1"/>
          </a:fontRef>
        </p:style>
      </p:pic>
      <p:pic>
        <p:nvPicPr>
          <p:cNvPr id="65" name="Imagem 64">
            <a:extLst>
              <a:ext uri="{FF2B5EF4-FFF2-40B4-BE49-F238E27FC236}">
                <a16:creationId xmlns:a16="http://schemas.microsoft.com/office/drawing/2014/main" id="{97CC507C-1A20-7116-5DC1-C73EB2B5E42B}"/>
              </a:ext>
            </a:extLst>
          </p:cNvPr>
          <p:cNvPicPr>
            <a:picLocks noChangeAspect="1"/>
          </p:cNvPicPr>
          <p:nvPr/>
        </p:nvPicPr>
        <p:blipFill>
          <a:blip r:embed="rId4"/>
          <a:stretch>
            <a:fillRect/>
          </a:stretch>
        </p:blipFill>
        <p:spPr>
          <a:xfrm>
            <a:off x="5140371" y="2872001"/>
            <a:ext cx="2999467" cy="1144624"/>
          </a:xfrm>
          <a:prstGeom prst="rect">
            <a:avLst/>
          </a:prstGeom>
        </p:spPr>
        <p:style>
          <a:lnRef idx="2">
            <a:schemeClr val="dk1"/>
          </a:lnRef>
          <a:fillRef idx="1">
            <a:schemeClr val="lt1"/>
          </a:fillRef>
          <a:effectRef idx="0">
            <a:schemeClr val="dk1"/>
          </a:effectRef>
          <a:fontRef idx="minor">
            <a:schemeClr val="dk1"/>
          </a:fontRef>
        </p:style>
      </p:pic>
      <p:pic>
        <p:nvPicPr>
          <p:cNvPr id="66" name="Imagem 65">
            <a:extLst>
              <a:ext uri="{FF2B5EF4-FFF2-40B4-BE49-F238E27FC236}">
                <a16:creationId xmlns:a16="http://schemas.microsoft.com/office/drawing/2014/main" id="{022156A1-5D64-7FCF-7998-9A1F84C86FC1}"/>
              </a:ext>
            </a:extLst>
          </p:cNvPr>
          <p:cNvPicPr>
            <a:picLocks noChangeAspect="1"/>
          </p:cNvPicPr>
          <p:nvPr/>
        </p:nvPicPr>
        <p:blipFill>
          <a:blip r:embed="rId5"/>
          <a:stretch>
            <a:fillRect/>
          </a:stretch>
        </p:blipFill>
        <p:spPr>
          <a:xfrm>
            <a:off x="6370353" y="6536761"/>
            <a:ext cx="2736814" cy="1057033"/>
          </a:xfrm>
          <a:prstGeom prst="rect">
            <a:avLst/>
          </a:prstGeom>
        </p:spPr>
        <p:style>
          <a:lnRef idx="2">
            <a:schemeClr val="dk1"/>
          </a:lnRef>
          <a:fillRef idx="1">
            <a:schemeClr val="lt1"/>
          </a:fillRef>
          <a:effectRef idx="0">
            <a:schemeClr val="dk1"/>
          </a:effectRef>
          <a:fontRef idx="minor">
            <a:schemeClr val="dk1"/>
          </a:fontRef>
        </p:style>
      </p:pic>
      <p:pic>
        <p:nvPicPr>
          <p:cNvPr id="67" name="Imagem 66">
            <a:extLst>
              <a:ext uri="{FF2B5EF4-FFF2-40B4-BE49-F238E27FC236}">
                <a16:creationId xmlns:a16="http://schemas.microsoft.com/office/drawing/2014/main" id="{91174756-3267-1B1C-C110-FB86B10AED17}"/>
              </a:ext>
            </a:extLst>
          </p:cNvPr>
          <p:cNvPicPr>
            <a:picLocks noChangeAspect="1"/>
          </p:cNvPicPr>
          <p:nvPr/>
        </p:nvPicPr>
        <p:blipFill>
          <a:blip r:embed="rId6"/>
          <a:stretch>
            <a:fillRect/>
          </a:stretch>
        </p:blipFill>
        <p:spPr>
          <a:xfrm>
            <a:off x="8919057" y="3294732"/>
            <a:ext cx="3507789" cy="754323"/>
          </a:xfrm>
          <a:prstGeom prst="rect">
            <a:avLst/>
          </a:prstGeom>
        </p:spPr>
        <p:style>
          <a:lnRef idx="2">
            <a:schemeClr val="dk1"/>
          </a:lnRef>
          <a:fillRef idx="1">
            <a:schemeClr val="lt1"/>
          </a:fillRef>
          <a:effectRef idx="0">
            <a:schemeClr val="dk1"/>
          </a:effectRef>
          <a:fontRef idx="minor">
            <a:schemeClr val="dk1"/>
          </a:fontRef>
        </p:style>
      </p:pic>
      <p:pic>
        <p:nvPicPr>
          <p:cNvPr id="68" name="Imagem 67">
            <a:extLst>
              <a:ext uri="{FF2B5EF4-FFF2-40B4-BE49-F238E27FC236}">
                <a16:creationId xmlns:a16="http://schemas.microsoft.com/office/drawing/2014/main" id="{6EB3C206-21D8-F996-DD8C-6D8CD702B8BC}"/>
              </a:ext>
            </a:extLst>
          </p:cNvPr>
          <p:cNvPicPr>
            <a:picLocks noChangeAspect="1"/>
          </p:cNvPicPr>
          <p:nvPr/>
        </p:nvPicPr>
        <p:blipFill>
          <a:blip r:embed="rId7"/>
          <a:stretch>
            <a:fillRect/>
          </a:stretch>
        </p:blipFill>
        <p:spPr>
          <a:xfrm>
            <a:off x="12426846" y="6717365"/>
            <a:ext cx="3423139" cy="1151483"/>
          </a:xfrm>
          <a:prstGeom prst="rect">
            <a:avLst/>
          </a:prstGeom>
        </p:spPr>
        <p:style>
          <a:lnRef idx="2">
            <a:schemeClr val="dk1"/>
          </a:lnRef>
          <a:fillRef idx="1">
            <a:schemeClr val="lt1"/>
          </a:fillRef>
          <a:effectRef idx="0">
            <a:schemeClr val="dk1"/>
          </a:effectRef>
          <a:fontRef idx="minor">
            <a:schemeClr val="dk1"/>
          </a:fontRef>
        </p:style>
      </p:pic>
      <p:pic>
        <p:nvPicPr>
          <p:cNvPr id="69" name="Imagem 68">
            <a:extLst>
              <a:ext uri="{FF2B5EF4-FFF2-40B4-BE49-F238E27FC236}">
                <a16:creationId xmlns:a16="http://schemas.microsoft.com/office/drawing/2014/main" id="{49C55FC5-F553-3213-6D8D-89E6FECB5364}"/>
              </a:ext>
            </a:extLst>
          </p:cNvPr>
          <p:cNvPicPr>
            <a:picLocks noChangeAspect="1"/>
          </p:cNvPicPr>
          <p:nvPr/>
        </p:nvPicPr>
        <p:blipFill>
          <a:blip r:embed="rId8"/>
          <a:stretch>
            <a:fillRect/>
          </a:stretch>
        </p:blipFill>
        <p:spPr>
          <a:xfrm>
            <a:off x="14072865" y="2993536"/>
            <a:ext cx="4079844" cy="90155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8254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1000"/>
                                        <p:tgtEl>
                                          <p:spTgt spid="65"/>
                                        </p:tgtEl>
                                      </p:cBhvr>
                                    </p:animEffect>
                                    <p:anim calcmode="lin" valueType="num">
                                      <p:cBhvr>
                                        <p:cTn id="18" dur="1000" fill="hold"/>
                                        <p:tgtEl>
                                          <p:spTgt spid="65"/>
                                        </p:tgtEl>
                                        <p:attrNameLst>
                                          <p:attrName>ppt_x</p:attrName>
                                        </p:attrNameLst>
                                      </p:cBhvr>
                                      <p:tavLst>
                                        <p:tav tm="0">
                                          <p:val>
                                            <p:strVal val="#ppt_x"/>
                                          </p:val>
                                        </p:tav>
                                        <p:tav tm="100000">
                                          <p:val>
                                            <p:strVal val="#ppt_x"/>
                                          </p:val>
                                        </p:tav>
                                      </p:tavLst>
                                    </p:anim>
                                    <p:anim calcmode="lin" valueType="num">
                                      <p:cBhvr>
                                        <p:cTn id="19" dur="1000" fill="hold"/>
                                        <p:tgtEl>
                                          <p:spTgt spid="6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1000"/>
                                        <p:tgtEl>
                                          <p:spTgt spid="66"/>
                                        </p:tgtEl>
                                      </p:cBhvr>
                                    </p:animEffect>
                                    <p:anim calcmode="lin" valueType="num">
                                      <p:cBhvr>
                                        <p:cTn id="23" dur="1000" fill="hold"/>
                                        <p:tgtEl>
                                          <p:spTgt spid="66"/>
                                        </p:tgtEl>
                                        <p:attrNameLst>
                                          <p:attrName>ppt_x</p:attrName>
                                        </p:attrNameLst>
                                      </p:cBhvr>
                                      <p:tavLst>
                                        <p:tav tm="0">
                                          <p:val>
                                            <p:strVal val="#ppt_x"/>
                                          </p:val>
                                        </p:tav>
                                        <p:tav tm="100000">
                                          <p:val>
                                            <p:strVal val="#ppt_x"/>
                                          </p:val>
                                        </p:tav>
                                      </p:tavLst>
                                    </p:anim>
                                    <p:anim calcmode="lin" valueType="num">
                                      <p:cBhvr>
                                        <p:cTn id="24" dur="1000" fill="hold"/>
                                        <p:tgtEl>
                                          <p:spTgt spid="6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1000"/>
                                        <p:tgtEl>
                                          <p:spTgt spid="67"/>
                                        </p:tgtEl>
                                      </p:cBhvr>
                                    </p:animEffect>
                                    <p:anim calcmode="lin" valueType="num">
                                      <p:cBhvr>
                                        <p:cTn id="28" dur="1000" fill="hold"/>
                                        <p:tgtEl>
                                          <p:spTgt spid="67"/>
                                        </p:tgtEl>
                                        <p:attrNameLst>
                                          <p:attrName>ppt_x</p:attrName>
                                        </p:attrNameLst>
                                      </p:cBhvr>
                                      <p:tavLst>
                                        <p:tav tm="0">
                                          <p:val>
                                            <p:strVal val="#ppt_x"/>
                                          </p:val>
                                        </p:tav>
                                        <p:tav tm="100000">
                                          <p:val>
                                            <p:strVal val="#ppt_x"/>
                                          </p:val>
                                        </p:tav>
                                      </p:tavLst>
                                    </p:anim>
                                    <p:anim calcmode="lin" valueType="num">
                                      <p:cBhvr>
                                        <p:cTn id="29" dur="1000" fill="hold"/>
                                        <p:tgtEl>
                                          <p:spTgt spid="6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fade">
                                      <p:cBhvr>
                                        <p:cTn id="32" dur="1000"/>
                                        <p:tgtEl>
                                          <p:spTgt spid="68"/>
                                        </p:tgtEl>
                                      </p:cBhvr>
                                    </p:animEffect>
                                    <p:anim calcmode="lin" valueType="num">
                                      <p:cBhvr>
                                        <p:cTn id="33" dur="1000" fill="hold"/>
                                        <p:tgtEl>
                                          <p:spTgt spid="68"/>
                                        </p:tgtEl>
                                        <p:attrNameLst>
                                          <p:attrName>ppt_x</p:attrName>
                                        </p:attrNameLst>
                                      </p:cBhvr>
                                      <p:tavLst>
                                        <p:tav tm="0">
                                          <p:val>
                                            <p:strVal val="#ppt_x"/>
                                          </p:val>
                                        </p:tav>
                                        <p:tav tm="100000">
                                          <p:val>
                                            <p:strVal val="#ppt_x"/>
                                          </p:val>
                                        </p:tav>
                                      </p:tavLst>
                                    </p:anim>
                                    <p:anim calcmode="lin" valueType="num">
                                      <p:cBhvr>
                                        <p:cTn id="34" dur="1000" fill="hold"/>
                                        <p:tgtEl>
                                          <p:spTgt spid="6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fade">
                                      <p:cBhvr>
                                        <p:cTn id="37" dur="1000"/>
                                        <p:tgtEl>
                                          <p:spTgt spid="69"/>
                                        </p:tgtEl>
                                      </p:cBhvr>
                                    </p:animEffect>
                                    <p:anim calcmode="lin" valueType="num">
                                      <p:cBhvr>
                                        <p:cTn id="38" dur="1000" fill="hold"/>
                                        <p:tgtEl>
                                          <p:spTgt spid="69"/>
                                        </p:tgtEl>
                                        <p:attrNameLst>
                                          <p:attrName>ppt_x</p:attrName>
                                        </p:attrNameLst>
                                      </p:cBhvr>
                                      <p:tavLst>
                                        <p:tav tm="0">
                                          <p:val>
                                            <p:strVal val="#ppt_x"/>
                                          </p:val>
                                        </p:tav>
                                        <p:tav tm="100000">
                                          <p:val>
                                            <p:strVal val="#ppt_x"/>
                                          </p:val>
                                        </p:tav>
                                      </p:tavLst>
                                    </p:anim>
                                    <p:anim calcmode="lin" valueType="num">
                                      <p:cBhvr>
                                        <p:cTn id="3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ngresso de Patologia">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rol xmlns="http://schemas.microsoft.com/VisualStudio/2011/storyboarding/control">
  <Id Name="639d4620-01c4-4147-85d1-630f460179d7" Revision="1" Stencil="System.MyShapes" StencilVersion="1.0"/>
</Control>
</file>

<file path=customXml/item10.xml><?xml version="1.0" encoding="utf-8"?>
<Control xmlns="http://schemas.microsoft.com/VisualStudio/2011/storyboarding/control">
  <Id Name="5b101e26-a922-4310-9dbd-60b14fea8887" Revision="1" Stencil="System.MyShapes" StencilVersion="1.0"/>
</Control>
</file>

<file path=customXml/item11.xml><?xml version="1.0" encoding="utf-8"?>
<Control xmlns="http://schemas.microsoft.com/VisualStudio/2011/storyboarding/control">
  <Id Name="639d4620-01c4-4147-85d1-630f460179d7" Revision="1" Stencil="System.MyShapes" StencilVersion="1.0"/>
</Control>
</file>

<file path=customXml/item12.xml><?xml version="1.0" encoding="utf-8"?>
<Control xmlns="http://schemas.microsoft.com/VisualStudio/2011/storyboarding/control">
  <Id Name="d3fce018-2bf8-40cf-99d5-06f634592dc2" Revision="1" Stencil="System.MyShapes" StencilVersion="1.0"/>
</Control>
</file>

<file path=customXml/item13.xml><?xml version="1.0" encoding="utf-8"?>
<Control xmlns="http://schemas.microsoft.com/VisualStudio/2011/storyboarding/control">
  <Id Name="1c6c6d66-e46c-434a-a59f-9d28ee3d7f0e" Revision="1" Stencil="System.MyShapes" StencilVersion="1.0"/>
</Control>
</file>

<file path=customXml/item14.xml><?xml version="1.0" encoding="utf-8"?>
<Control xmlns="http://schemas.microsoft.com/VisualStudio/2011/storyboarding/control">
  <Id Name="1c6c6d66-e46c-434a-a59f-9d28ee3d7f0e" Revision="1" Stencil="System.MyShapes" StencilVersion="1.0"/>
</Control>
</file>

<file path=customXml/item15.xml><?xml version="1.0" encoding="utf-8"?>
<Control xmlns="http://schemas.microsoft.com/VisualStudio/2011/storyboarding/control">
  <Id Name="f5a567c0-1ac9-49a2-966f-a00bf8425481" Revision="1" Stencil="System.MyShapes" StencilVersion="1.0"/>
</Control>
</file>

<file path=customXml/item16.xml><?xml version="1.0" encoding="utf-8"?>
<Control xmlns="http://schemas.microsoft.com/VisualStudio/2011/storyboarding/control">
  <Id Name="0a9a4825-af60-40dc-88a1-3253f3e0d7f7" Revision="1" Stencil="System.MyShapes" StencilVersion="1.0"/>
</Control>
</file>

<file path=customXml/item17.xml><?xml version="1.0" encoding="utf-8"?>
<Control xmlns="http://schemas.microsoft.com/VisualStudio/2011/storyboarding/control">
  <Id Name="53580243-bdf6-453f-83a8-3cbdd5668771" Revision="1" Stencil="System.MyShapes" StencilVersion="1.0"/>
</Control>
</file>

<file path=customXml/item2.xml><?xml version="1.0" encoding="utf-8"?>
<Control xmlns="http://schemas.microsoft.com/VisualStudio/2011/storyboarding/control">
  <Id Name="5b101e26-a922-4310-9dbd-60b14fea8887" Revision="1" Stencil="System.MyShapes" StencilVersion="1.0"/>
</Control>
</file>

<file path=customXml/item3.xml><?xml version="1.0" encoding="utf-8"?>
<Control xmlns="http://schemas.microsoft.com/VisualStudio/2011/storyboarding/control">
  <Id Name="97049ea3-0512-4d28-93cd-1fe9390555f9" Revision="1" Stencil="System.MyShapes" StencilVersion="1.0"/>
</Control>
</file>

<file path=customXml/item4.xml><?xml version="1.0" encoding="utf-8"?>
<Control xmlns="http://schemas.microsoft.com/VisualStudio/2011/storyboarding/control">
  <Id Name="53580243-bdf6-453f-83a8-3cbdd5668771" Revision="1" Stencil="System.MyShapes" StencilVersion="1.0"/>
</Control>
</file>

<file path=customXml/item5.xml><?xml version="1.0" encoding="utf-8"?>
<Control xmlns="http://schemas.microsoft.com/VisualStudio/2011/storyboarding/control">
  <Id Name="f5a567c0-1ac9-49a2-966f-a00bf8425481" Revision="1" Stencil="System.MyShapes" StencilVersion="1.0"/>
</Control>
</file>

<file path=customXml/item6.xml><?xml version="1.0" encoding="utf-8"?>
<Control xmlns="http://schemas.microsoft.com/VisualStudio/2011/storyboarding/control">
  <Id Name="f5a567c0-1ac9-49a2-966f-a00bf8425481" Revision="1" Stencil="System.MyShapes" StencilVersion="1.0"/>
</Control>
</file>

<file path=customXml/item7.xml><?xml version="1.0" encoding="utf-8"?>
<Control xmlns="http://schemas.microsoft.com/VisualStudio/2011/storyboarding/control">
  <Id Name="639d4620-01c4-4147-85d1-630f460179d7" Revision="1" Stencil="System.MyShapes" StencilVersion="1.0"/>
</Control>
</file>

<file path=customXml/item8.xml><?xml version="1.0" encoding="utf-8"?>
<Control xmlns="http://schemas.microsoft.com/VisualStudio/2011/storyboarding/control">
  <Id Name="f5a567c0-1ac9-49a2-966f-a00bf8425481" Revision="1" Stencil="System.MyShapes" StencilVersion="1.0"/>
</Control>
</file>

<file path=customXml/item9.xml><?xml version="1.0" encoding="utf-8"?>
<Control xmlns="http://schemas.microsoft.com/VisualStudio/2011/storyboarding/control">
  <Id Name="0a9a4825-af60-40dc-88a1-3253f3e0d7f7" Revision="1" Stencil="System.MyShapes" StencilVersion="1.0"/>
</Control>
</file>

<file path=customXml/itemProps1.xml><?xml version="1.0" encoding="utf-8"?>
<ds:datastoreItem xmlns:ds="http://schemas.openxmlformats.org/officeDocument/2006/customXml" ds:itemID="{8F4D6BDA-3027-4CA4-B1D2-75C28A01AEEA}">
  <ds:schemaRefs>
    <ds:schemaRef ds:uri="http://schemas.microsoft.com/VisualStudio/2011/storyboarding/control"/>
  </ds:schemaRefs>
</ds:datastoreItem>
</file>

<file path=customXml/itemProps10.xml><?xml version="1.0" encoding="utf-8"?>
<ds:datastoreItem xmlns:ds="http://schemas.openxmlformats.org/officeDocument/2006/customXml" ds:itemID="{6E2D75E1-1DB4-4D06-BA7F-86761867684D}">
  <ds:schemaRefs>
    <ds:schemaRef ds:uri="http://schemas.microsoft.com/VisualStudio/2011/storyboarding/control"/>
  </ds:schemaRefs>
</ds:datastoreItem>
</file>

<file path=customXml/itemProps11.xml><?xml version="1.0" encoding="utf-8"?>
<ds:datastoreItem xmlns:ds="http://schemas.openxmlformats.org/officeDocument/2006/customXml" ds:itemID="{8C3949BB-B130-480F-AC4B-4A22079495C7}">
  <ds:schemaRefs>
    <ds:schemaRef ds:uri="http://schemas.microsoft.com/VisualStudio/2011/storyboarding/control"/>
  </ds:schemaRefs>
</ds:datastoreItem>
</file>

<file path=customXml/itemProps12.xml><?xml version="1.0" encoding="utf-8"?>
<ds:datastoreItem xmlns:ds="http://schemas.openxmlformats.org/officeDocument/2006/customXml" ds:itemID="{4238F7FD-1397-40F9-8DA4-1B2363D5DF69}">
  <ds:schemaRefs>
    <ds:schemaRef ds:uri="http://schemas.microsoft.com/VisualStudio/2011/storyboarding/control"/>
  </ds:schemaRefs>
</ds:datastoreItem>
</file>

<file path=customXml/itemProps13.xml><?xml version="1.0" encoding="utf-8"?>
<ds:datastoreItem xmlns:ds="http://schemas.openxmlformats.org/officeDocument/2006/customXml" ds:itemID="{B08D06DF-C2AA-45EF-865E-1E729275B0C2}">
  <ds:schemaRefs>
    <ds:schemaRef ds:uri="http://schemas.microsoft.com/VisualStudio/2011/storyboarding/control"/>
  </ds:schemaRefs>
</ds:datastoreItem>
</file>

<file path=customXml/itemProps14.xml><?xml version="1.0" encoding="utf-8"?>
<ds:datastoreItem xmlns:ds="http://schemas.openxmlformats.org/officeDocument/2006/customXml" ds:itemID="{A221C96B-DBAD-41B8-B572-28EF1FE3B8C6}">
  <ds:schemaRefs>
    <ds:schemaRef ds:uri="http://schemas.microsoft.com/VisualStudio/2011/storyboarding/control"/>
  </ds:schemaRefs>
</ds:datastoreItem>
</file>

<file path=customXml/itemProps15.xml><?xml version="1.0" encoding="utf-8"?>
<ds:datastoreItem xmlns:ds="http://schemas.openxmlformats.org/officeDocument/2006/customXml" ds:itemID="{3C5A09BE-A599-42B0-9D62-59A72E25F70A}">
  <ds:schemaRefs>
    <ds:schemaRef ds:uri="http://schemas.microsoft.com/VisualStudio/2011/storyboarding/control"/>
  </ds:schemaRefs>
</ds:datastoreItem>
</file>

<file path=customXml/itemProps16.xml><?xml version="1.0" encoding="utf-8"?>
<ds:datastoreItem xmlns:ds="http://schemas.openxmlformats.org/officeDocument/2006/customXml" ds:itemID="{915E8B9A-FD10-4FD4-B833-84BAF5C3D2FE}">
  <ds:schemaRefs>
    <ds:schemaRef ds:uri="http://schemas.microsoft.com/VisualStudio/2011/storyboarding/control"/>
  </ds:schemaRefs>
</ds:datastoreItem>
</file>

<file path=customXml/itemProps17.xml><?xml version="1.0" encoding="utf-8"?>
<ds:datastoreItem xmlns:ds="http://schemas.openxmlformats.org/officeDocument/2006/customXml" ds:itemID="{5D636A32-C9CE-4466-A7AA-4E99513F62CE}">
  <ds:schemaRefs>
    <ds:schemaRef ds:uri="http://schemas.microsoft.com/VisualStudio/2011/storyboarding/control"/>
  </ds:schemaRefs>
</ds:datastoreItem>
</file>

<file path=customXml/itemProps2.xml><?xml version="1.0" encoding="utf-8"?>
<ds:datastoreItem xmlns:ds="http://schemas.openxmlformats.org/officeDocument/2006/customXml" ds:itemID="{66584C4E-10A7-4D6A-B8A8-BCD2E6B5A60E}">
  <ds:schemaRefs>
    <ds:schemaRef ds:uri="http://schemas.microsoft.com/VisualStudio/2011/storyboarding/control"/>
  </ds:schemaRefs>
</ds:datastoreItem>
</file>

<file path=customXml/itemProps3.xml><?xml version="1.0" encoding="utf-8"?>
<ds:datastoreItem xmlns:ds="http://schemas.openxmlformats.org/officeDocument/2006/customXml" ds:itemID="{D8C6A5EA-7FE6-41CF-9278-A054B2D7B73F}">
  <ds:schemaRefs>
    <ds:schemaRef ds:uri="http://schemas.microsoft.com/VisualStudio/2011/storyboarding/control"/>
  </ds:schemaRefs>
</ds:datastoreItem>
</file>

<file path=customXml/itemProps4.xml><?xml version="1.0" encoding="utf-8"?>
<ds:datastoreItem xmlns:ds="http://schemas.openxmlformats.org/officeDocument/2006/customXml" ds:itemID="{322D8AA5-CC48-42A5-A730-BEB4E70C3EEB}">
  <ds:schemaRefs>
    <ds:schemaRef ds:uri="http://schemas.microsoft.com/VisualStudio/2011/storyboarding/control"/>
  </ds:schemaRefs>
</ds:datastoreItem>
</file>

<file path=customXml/itemProps5.xml><?xml version="1.0" encoding="utf-8"?>
<ds:datastoreItem xmlns:ds="http://schemas.openxmlformats.org/officeDocument/2006/customXml" ds:itemID="{ECDC5A89-C6C5-4954-853E-8758557E9A77}">
  <ds:schemaRefs>
    <ds:schemaRef ds:uri="http://schemas.microsoft.com/VisualStudio/2011/storyboarding/control"/>
  </ds:schemaRefs>
</ds:datastoreItem>
</file>

<file path=customXml/itemProps6.xml><?xml version="1.0" encoding="utf-8"?>
<ds:datastoreItem xmlns:ds="http://schemas.openxmlformats.org/officeDocument/2006/customXml" ds:itemID="{1183EDAC-7FEC-4F68-9F33-5AE7405AB41B}">
  <ds:schemaRefs>
    <ds:schemaRef ds:uri="http://schemas.microsoft.com/VisualStudio/2011/storyboarding/control"/>
  </ds:schemaRefs>
</ds:datastoreItem>
</file>

<file path=customXml/itemProps7.xml><?xml version="1.0" encoding="utf-8"?>
<ds:datastoreItem xmlns:ds="http://schemas.openxmlformats.org/officeDocument/2006/customXml" ds:itemID="{BBB7D1CD-2AF5-4E17-A0B8-96DF3BB13463}">
  <ds:schemaRefs>
    <ds:schemaRef ds:uri="http://schemas.microsoft.com/VisualStudio/2011/storyboarding/control"/>
  </ds:schemaRefs>
</ds:datastoreItem>
</file>

<file path=customXml/itemProps8.xml><?xml version="1.0" encoding="utf-8"?>
<ds:datastoreItem xmlns:ds="http://schemas.openxmlformats.org/officeDocument/2006/customXml" ds:itemID="{64409CB1-79E8-4255-B6EF-4156EC6241EA}">
  <ds:schemaRefs>
    <ds:schemaRef ds:uri="http://schemas.microsoft.com/VisualStudio/2011/storyboarding/control"/>
  </ds:schemaRefs>
</ds:datastoreItem>
</file>

<file path=customXml/itemProps9.xml><?xml version="1.0" encoding="utf-8"?>
<ds:datastoreItem xmlns:ds="http://schemas.openxmlformats.org/officeDocument/2006/customXml" ds:itemID="{2A7B2708-3127-4DB8-BC64-0CFB276C5B9A}">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Office Theme</Template>
  <TotalTime>1003</TotalTime>
  <Words>1767</Words>
  <Application>Microsoft Macintosh PowerPoint</Application>
  <PresentationFormat>Personalizar</PresentationFormat>
  <Paragraphs>213</Paragraphs>
  <Slides>38</Slides>
  <Notes>0</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38</vt:i4>
      </vt:variant>
    </vt:vector>
  </HeadingPairs>
  <TitlesOfParts>
    <vt:vector size="42" baseType="lpstr">
      <vt:lpstr>Arial</vt:lpstr>
      <vt:lpstr>Calibri</vt:lpstr>
      <vt:lpstr>Calibri Bold</vt:lpstr>
      <vt:lpstr>Congresso de Patologia</vt:lpstr>
      <vt:lpstr>CNS WHO CLASSIFICATION FROM A CLINICIAN`S PERSPECTIVE: HOW DOES IT CHANGE MY PRACTICE?</vt:lpstr>
      <vt:lpstr>Declaração de Conflito de Interesse</vt:lpstr>
      <vt:lpstr>Apresentação do PowerPoint</vt:lpstr>
      <vt:lpstr>1979 -&gt; 2007</vt:lpstr>
      <vt:lpstr>Apresentação do PowerPoint</vt:lpstr>
      <vt:lpstr>2016 and 2021!</vt:lpstr>
      <vt:lpstr>2016 and 2021!</vt:lpstr>
      <vt:lpstr>WHO CNS TU CLASSIFICATIONS – EVERY 7-10 YEARS, A NEW EDITION!</vt:lpstr>
      <vt:lpstr>cIMPACT-NOW (2016 -&gt;</vt:lpstr>
      <vt:lpstr>cIMPACT-NOW</vt:lpstr>
      <vt:lpstr>IMPORTANT FIRST STEP IN A NEURO-ONCOLOGY CONSULT</vt:lpstr>
      <vt:lpstr>FACING WHO CNS 2021 IN BRAZIL</vt:lpstr>
      <vt:lpstr>DIAGNOSTIC CHALLENGES IN NEURO-ONCOLOGY</vt:lpstr>
      <vt:lpstr>Diffuse astrocytic LGG IDH-wt – How are we dealing with them?</vt:lpstr>
      <vt:lpstr>Apresentação do PowerPoint</vt:lpstr>
      <vt:lpstr>Apresentação do PowerPoint</vt:lpstr>
      <vt:lpstr>The isolated pTERT issue</vt:lpstr>
      <vt:lpstr>The isolated pTERT issue</vt:lpstr>
      <vt:lpstr>Apresentação do PowerPoint</vt:lpstr>
      <vt:lpstr>The isolated pTERT issue – Search for fusions</vt:lpstr>
      <vt:lpstr>Apresentação do PowerPoint</vt:lpstr>
      <vt:lpstr>NIHSS platform</vt:lpstr>
      <vt:lpstr>Apresentação do PowerPoint</vt:lpstr>
      <vt:lpstr>FGFR3-TACC3</vt:lpstr>
      <vt:lpstr>Meningiomas – a brand-new scenario</vt:lpstr>
      <vt:lpstr>Meningiomas are still challenging</vt:lpstr>
      <vt:lpstr>Apresentação do PowerPoint</vt:lpstr>
      <vt:lpstr>MOLECULAR EVALUATION</vt:lpstr>
      <vt:lpstr>MOLECULAR EVALUATION</vt:lpstr>
      <vt:lpstr>Lessons I learned so far...</vt:lpstr>
      <vt:lpstr>Methylation profiling in Neuro-Oncology</vt:lpstr>
      <vt:lpstr>TREATMENT TIMING AND MOLECULAR EVALUATION</vt:lpstr>
      <vt:lpstr>External molecular evaluation</vt:lpstr>
      <vt:lpstr>Apresentação do PowerPoint</vt:lpstr>
      <vt:lpstr>Apresentação do PowerPoint</vt:lpstr>
      <vt:lpstr>Apresentação do PowerPoint</vt:lpstr>
      <vt:lpstr>CONCLUSIONS</vt:lpstr>
      <vt:lpstr>Obrigado!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Alexsander Verrone</dc:creator>
  <cp:lastModifiedBy>Gabriel Novaes de Rezende Batistella</cp:lastModifiedBy>
  <cp:revision>119</cp:revision>
  <dcterms:created xsi:type="dcterms:W3CDTF">2024-02-22T18:43:09Z</dcterms:created>
  <dcterms:modified xsi:type="dcterms:W3CDTF">2024-05-30T21:29:20Z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y fmtid="{D5CDD505-2E9C-101B-9397-08002B2CF9AE}" pid="3" name="Tfs.LastKnownPath">
    <vt:lpwstr>https://d.docs.live.net/63ee6ee913b13d11/Alex/Congresso/2024/ppt.pptx</vt:lpwstr>
  </property>
</Properties>
</file>